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10287000" cx="18288000"/>
  <p:notesSz cx="6858000" cy="9144000"/>
  <p:embeddedFontLst>
    <p:embeddedFont>
      <p:font typeface="Ubuntu"/>
      <p:bold r:id="rId26"/>
      <p:boldItalic r:id="rId27"/>
    </p:embeddedFont>
    <p:embeddedFont>
      <p:font typeface="Roboto"/>
      <p:regular r:id="rId28"/>
      <p:bold r:id="rId29"/>
      <p:italic r:id="rId30"/>
      <p:boldItalic r:id="rId31"/>
    </p:embeddedFont>
    <p:embeddedFont>
      <p:font typeface="Fira Sans Extra Condensed"/>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B16E0A-99C0-4457-B385-05B6380ECC9C}">
  <a:tblStyle styleId="{1DB16E0A-99C0-4457-B385-05B6380ECC9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Ubuntu-bold.fntdata"/><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font" Target="fonts/Ubuntu-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FiraSansExtraCondensed-bold.fntdata"/><Relationship Id="rId10" Type="http://schemas.openxmlformats.org/officeDocument/2006/relationships/slide" Target="slides/slide4.xml"/><Relationship Id="rId32" Type="http://schemas.openxmlformats.org/officeDocument/2006/relationships/font" Target="fonts/FiraSansExtraCondensed-regular.fntdata"/><Relationship Id="rId13" Type="http://schemas.openxmlformats.org/officeDocument/2006/relationships/slide" Target="slides/slide7.xml"/><Relationship Id="rId35" Type="http://schemas.openxmlformats.org/officeDocument/2006/relationships/font" Target="fonts/FiraSansExtraCondensed-boldItalic.fntdata"/><Relationship Id="rId12" Type="http://schemas.openxmlformats.org/officeDocument/2006/relationships/slide" Target="slides/slide6.xml"/><Relationship Id="rId34" Type="http://schemas.openxmlformats.org/officeDocument/2006/relationships/font" Target="fonts/FiraSansExtraCondense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01" name="Google Shape;50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GET BIO FOR EDDIE FROM NR </a:t>
            </a:r>
            <a:endParaRPr/>
          </a:p>
        </p:txBody>
      </p:sp>
      <p:sp>
        <p:nvSpPr>
          <p:cNvPr id="721" name="Google Shape;72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TOM </a:t>
            </a:r>
            <a:endParaRPr/>
          </a:p>
        </p:txBody>
      </p:sp>
      <p:sp>
        <p:nvSpPr>
          <p:cNvPr id="758" name="Google Shape;75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93" name="Google Shape;79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3" name="Google Shape;8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9.png"/><Relationship Id="rId13" Type="http://schemas.openxmlformats.org/officeDocument/2006/relationships/image" Target="../media/image40.png"/><Relationship Id="rId12"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1.png"/><Relationship Id="rId5" Type="http://schemas.openxmlformats.org/officeDocument/2006/relationships/image" Target="../media/image35.jpg"/><Relationship Id="rId6" Type="http://schemas.openxmlformats.org/officeDocument/2006/relationships/image" Target="../media/image29.png"/><Relationship Id="rId7" Type="http://schemas.openxmlformats.org/officeDocument/2006/relationships/image" Target="../media/image32.png"/><Relationship Id="rId8"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 Id="rId11" Type="http://schemas.openxmlformats.org/officeDocument/2006/relationships/image" Target="../media/image16.png"/><Relationship Id="rId10" Type="http://schemas.openxmlformats.org/officeDocument/2006/relationships/image" Target="../media/image15.png"/><Relationship Id="rId9"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8.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D"/>
        </a:solidFill>
      </p:bgPr>
    </p:bg>
    <p:spTree>
      <p:nvGrpSpPr>
        <p:cNvPr id="87" name="Shape 87"/>
        <p:cNvGrpSpPr/>
        <p:nvPr/>
      </p:nvGrpSpPr>
      <p:grpSpPr>
        <a:xfrm>
          <a:off x="0" y="0"/>
          <a:ext cx="0" cy="0"/>
          <a:chOff x="0" y="0"/>
          <a:chExt cx="0" cy="0"/>
        </a:xfrm>
      </p:grpSpPr>
      <p:sp>
        <p:nvSpPr>
          <p:cNvPr id="88" name="Google Shape;88;p13"/>
          <p:cNvSpPr/>
          <p:nvPr/>
        </p:nvSpPr>
        <p:spPr>
          <a:xfrm>
            <a:off x="9886950" y="-307216"/>
            <a:ext cx="5903118" cy="1544156"/>
          </a:xfrm>
          <a:prstGeom prst="rect">
            <a:avLst/>
          </a:prstGeom>
          <a:solidFill>
            <a:srgbClr val="C7B189">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3"/>
          <p:cNvPicPr preferRelativeResize="0"/>
          <p:nvPr/>
        </p:nvPicPr>
        <p:blipFill rotWithShape="1">
          <a:blip r:embed="rId3">
            <a:alphaModFix/>
          </a:blip>
          <a:srcRect b="0" l="12136" r="44179" t="0"/>
          <a:stretch/>
        </p:blipFill>
        <p:spPr>
          <a:xfrm>
            <a:off x="9886950" y="1580534"/>
            <a:ext cx="5920974" cy="9013683"/>
          </a:xfrm>
          <a:prstGeom prst="rect">
            <a:avLst/>
          </a:prstGeom>
          <a:noFill/>
          <a:ln>
            <a:noFill/>
          </a:ln>
        </p:spPr>
      </p:pic>
      <p:sp>
        <p:nvSpPr>
          <p:cNvPr id="90" name="Google Shape;90;p13"/>
          <p:cNvSpPr txBox="1"/>
          <p:nvPr/>
        </p:nvSpPr>
        <p:spPr>
          <a:xfrm>
            <a:off x="451761" y="3300811"/>
            <a:ext cx="10965681" cy="296160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1320" u="none" cap="none" strike="noStrike">
                <a:solidFill>
                  <a:srgbClr val="000000"/>
                </a:solidFill>
                <a:latin typeface="Arial"/>
                <a:ea typeface="Arial"/>
                <a:cs typeface="Arial"/>
                <a:sym typeface="Arial"/>
              </a:rPr>
              <a:t>Investor Presentation</a:t>
            </a:r>
            <a:endParaRPr/>
          </a:p>
        </p:txBody>
      </p:sp>
      <p:pic>
        <p:nvPicPr>
          <p:cNvPr id="91" name="Google Shape;91;p13"/>
          <p:cNvPicPr preferRelativeResize="0"/>
          <p:nvPr/>
        </p:nvPicPr>
        <p:blipFill rotWithShape="1">
          <a:blip r:embed="rId4">
            <a:alphaModFix/>
          </a:blip>
          <a:srcRect b="0" l="0" r="0" t="0"/>
          <a:stretch/>
        </p:blipFill>
        <p:spPr>
          <a:xfrm>
            <a:off x="451761" y="-207094"/>
            <a:ext cx="2603971" cy="2676708"/>
          </a:xfrm>
          <a:prstGeom prst="rect">
            <a:avLst/>
          </a:prstGeom>
          <a:noFill/>
          <a:ln>
            <a:noFill/>
          </a:ln>
        </p:spPr>
      </p:pic>
      <p:sp>
        <p:nvSpPr>
          <p:cNvPr id="92" name="Google Shape;92;p13"/>
          <p:cNvSpPr txBox="1"/>
          <p:nvPr/>
        </p:nvSpPr>
        <p:spPr>
          <a:xfrm rot="5400000">
            <a:off x="12268813" y="4565727"/>
            <a:ext cx="8323360" cy="487313"/>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p>
            <a:pPr indent="0" lvl="0" marL="0" marR="0" rtl="0" algn="ctr">
              <a:lnSpc>
                <a:spcPct val="158000"/>
              </a:lnSpc>
              <a:spcBef>
                <a:spcPts val="0"/>
              </a:spcBef>
              <a:spcAft>
                <a:spcPts val="0"/>
              </a:spcAft>
              <a:buNone/>
            </a:pPr>
            <a:r>
              <a:rPr b="1" i="0" lang="en-US" sz="2400" u="none" cap="none" strike="noStrike">
                <a:solidFill>
                  <a:srgbClr val="C09D78"/>
                </a:solidFill>
                <a:latin typeface="Tenor Sans"/>
                <a:ea typeface="Tenor Sans"/>
                <a:cs typeface="Tenor Sans"/>
                <a:sym typeface="Tenor Sans"/>
              </a:rPr>
              <a:t>EXPERIENCE YORKVILLE LIVING</a:t>
            </a:r>
            <a:endParaRPr/>
          </a:p>
        </p:txBody>
      </p:sp>
      <p:sp>
        <p:nvSpPr>
          <p:cNvPr id="93" name="Google Shape;93;p13"/>
          <p:cNvSpPr txBox="1"/>
          <p:nvPr/>
        </p:nvSpPr>
        <p:spPr>
          <a:xfrm>
            <a:off x="583140" y="8070424"/>
            <a:ext cx="5129018" cy="630936"/>
          </a:xfrm>
          <a:prstGeom prst="rect">
            <a:avLst/>
          </a:prstGeom>
          <a:noFill/>
          <a:ln>
            <a:noFill/>
          </a:ln>
        </p:spPr>
        <p:txBody>
          <a:bodyPr anchorCtr="0" anchor="t" bIns="0" lIns="0" spcFirstLastPara="1" rIns="0" wrap="square" tIns="0">
            <a:noAutofit/>
          </a:bodyPr>
          <a:lstStyle/>
          <a:p>
            <a:pPr indent="0" lvl="0" marL="0" marR="0" rtl="0" algn="l">
              <a:lnSpc>
                <a:spcPct val="116000"/>
              </a:lnSpc>
              <a:spcBef>
                <a:spcPts val="0"/>
              </a:spcBef>
              <a:spcAft>
                <a:spcPts val="0"/>
              </a:spcAft>
              <a:buNone/>
            </a:pPr>
            <a:r>
              <a:rPr b="1" i="0" lang="en-US" sz="4200" u="none" cap="none" strike="noStrike">
                <a:solidFill>
                  <a:srgbClr val="000000"/>
                </a:solidFill>
                <a:latin typeface="Ubuntu"/>
                <a:ea typeface="Ubuntu"/>
                <a:cs typeface="Ubuntu"/>
                <a:sym typeface="Ubuntu"/>
              </a:rPr>
              <a:t>EDDIE BOLLAND</a:t>
            </a:r>
            <a:endParaRPr/>
          </a:p>
        </p:txBody>
      </p:sp>
      <p:sp>
        <p:nvSpPr>
          <p:cNvPr id="94" name="Google Shape;94;p13"/>
          <p:cNvSpPr txBox="1"/>
          <p:nvPr/>
        </p:nvSpPr>
        <p:spPr>
          <a:xfrm>
            <a:off x="621240" y="8788753"/>
            <a:ext cx="3047635" cy="364617"/>
          </a:xfrm>
          <a:prstGeom prst="rect">
            <a:avLst/>
          </a:prstGeom>
          <a:noFill/>
          <a:ln>
            <a:noFill/>
          </a:ln>
        </p:spPr>
        <p:txBody>
          <a:bodyPr anchorCtr="0" anchor="t" bIns="0" lIns="0" spcFirstLastPara="1" rIns="0" wrap="square" tIns="0">
            <a:noAutofit/>
          </a:bodyPr>
          <a:lstStyle/>
          <a:p>
            <a:pPr indent="0" lvl="0" marL="0" marR="0" rtl="0" algn="l">
              <a:lnSpc>
                <a:spcPct val="115958"/>
              </a:lnSpc>
              <a:spcBef>
                <a:spcPts val="0"/>
              </a:spcBef>
              <a:spcAft>
                <a:spcPts val="0"/>
              </a:spcAft>
              <a:buNone/>
            </a:pPr>
            <a:r>
              <a:rPr b="0" i="0" lang="en-US" sz="2400" u="none" cap="none" strike="noStrike">
                <a:solidFill>
                  <a:srgbClr val="C7B189"/>
                </a:solidFill>
                <a:latin typeface="Arial"/>
                <a:ea typeface="Arial"/>
                <a:cs typeface="Arial"/>
                <a:sym typeface="Arial"/>
              </a:rPr>
              <a:t>PRESIDENT &amp; CEO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22"/>
          <p:cNvGrpSpPr/>
          <p:nvPr/>
        </p:nvGrpSpPr>
        <p:grpSpPr>
          <a:xfrm>
            <a:off x="7177417" y="2734995"/>
            <a:ext cx="3920777" cy="5931462"/>
            <a:chOff x="3588798" y="1367532"/>
            <a:chExt cx="1960437" cy="2965805"/>
          </a:xfrm>
        </p:grpSpPr>
        <p:sp>
          <p:nvSpPr>
            <p:cNvPr id="504" name="Google Shape;504;p22"/>
            <p:cNvSpPr/>
            <p:nvPr/>
          </p:nvSpPr>
          <p:spPr>
            <a:xfrm>
              <a:off x="3588798" y="1919970"/>
              <a:ext cx="1960437" cy="1960484"/>
            </a:xfrm>
            <a:custGeom>
              <a:rect b="b" l="l" r="r" t="t"/>
              <a:pathLst>
                <a:path extrusionOk="0" h="18766" w="18766">
                  <a:moveTo>
                    <a:pt x="9383" y="0"/>
                  </a:moveTo>
                  <a:cubicBezTo>
                    <a:pt x="4201" y="0"/>
                    <a:pt x="1" y="4201"/>
                    <a:pt x="1" y="9383"/>
                  </a:cubicBezTo>
                  <a:cubicBezTo>
                    <a:pt x="1" y="14565"/>
                    <a:pt x="4201" y="18766"/>
                    <a:pt x="9383" y="18766"/>
                  </a:cubicBezTo>
                  <a:cubicBezTo>
                    <a:pt x="14565" y="18766"/>
                    <a:pt x="18766" y="14565"/>
                    <a:pt x="18766" y="9383"/>
                  </a:cubicBezTo>
                  <a:cubicBezTo>
                    <a:pt x="18766" y="4201"/>
                    <a:pt x="14565" y="0"/>
                    <a:pt x="9383" y="0"/>
                  </a:cubicBezTo>
                  <a:close/>
                </a:path>
              </a:pathLst>
            </a:custGeom>
            <a:solidFill>
              <a:srgbClr val="DDD9C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05" name="Google Shape;505;p22"/>
            <p:cNvSpPr/>
            <p:nvPr/>
          </p:nvSpPr>
          <p:spPr>
            <a:xfrm>
              <a:off x="3800977" y="2132150"/>
              <a:ext cx="1536090" cy="1536231"/>
            </a:xfrm>
            <a:custGeom>
              <a:rect b="b" l="l" r="r" t="t"/>
              <a:pathLst>
                <a:path extrusionOk="0" h="14705" w="14704">
                  <a:moveTo>
                    <a:pt x="7352" y="0"/>
                  </a:moveTo>
                  <a:cubicBezTo>
                    <a:pt x="3292" y="0"/>
                    <a:pt x="0" y="3292"/>
                    <a:pt x="0" y="7352"/>
                  </a:cubicBezTo>
                  <a:cubicBezTo>
                    <a:pt x="0" y="11413"/>
                    <a:pt x="3292" y="14705"/>
                    <a:pt x="7352" y="14705"/>
                  </a:cubicBezTo>
                  <a:cubicBezTo>
                    <a:pt x="11412" y="14705"/>
                    <a:pt x="14704" y="11413"/>
                    <a:pt x="14704" y="7352"/>
                  </a:cubicBezTo>
                  <a:cubicBezTo>
                    <a:pt x="14704" y="3292"/>
                    <a:pt x="11412" y="0"/>
                    <a:pt x="7352" y="0"/>
                  </a:cubicBezTo>
                  <a:close/>
                </a:path>
              </a:pathLst>
            </a:custGeom>
            <a:solidFill>
              <a:srgbClr val="FDFDFD"/>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06" name="Google Shape;506;p22"/>
            <p:cNvSpPr/>
            <p:nvPr/>
          </p:nvSpPr>
          <p:spPr>
            <a:xfrm>
              <a:off x="3992158" y="2323435"/>
              <a:ext cx="1153739" cy="1153662"/>
            </a:xfrm>
            <a:custGeom>
              <a:rect b="b" l="l" r="r" t="t"/>
              <a:pathLst>
                <a:path extrusionOk="0" h="11043" w="11044">
                  <a:moveTo>
                    <a:pt x="5522" y="0"/>
                  </a:moveTo>
                  <a:cubicBezTo>
                    <a:pt x="2473" y="0"/>
                    <a:pt x="1" y="2472"/>
                    <a:pt x="1" y="5521"/>
                  </a:cubicBezTo>
                  <a:cubicBezTo>
                    <a:pt x="1" y="8571"/>
                    <a:pt x="2473" y="11043"/>
                    <a:pt x="5522" y="11043"/>
                  </a:cubicBezTo>
                  <a:cubicBezTo>
                    <a:pt x="8571" y="11043"/>
                    <a:pt x="11044" y="8571"/>
                    <a:pt x="11044" y="5521"/>
                  </a:cubicBezTo>
                  <a:cubicBezTo>
                    <a:pt x="11044" y="2472"/>
                    <a:pt x="8571" y="0"/>
                    <a:pt x="5522" y="0"/>
                  </a:cubicBezTo>
                  <a:close/>
                </a:path>
              </a:pathLst>
            </a:custGeom>
            <a:solidFill>
              <a:srgbClr val="C4BD9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07" name="Google Shape;507;p22"/>
            <p:cNvSpPr/>
            <p:nvPr/>
          </p:nvSpPr>
          <p:spPr>
            <a:xfrm>
              <a:off x="4191800" y="2522973"/>
              <a:ext cx="754464" cy="754482"/>
            </a:xfrm>
            <a:custGeom>
              <a:rect b="b" l="l" r="r" t="t"/>
              <a:pathLst>
                <a:path extrusionOk="0" h="7222" w="7222">
                  <a:moveTo>
                    <a:pt x="3611" y="1"/>
                  </a:moveTo>
                  <a:cubicBezTo>
                    <a:pt x="1617" y="1"/>
                    <a:pt x="1" y="1617"/>
                    <a:pt x="1" y="3611"/>
                  </a:cubicBezTo>
                  <a:cubicBezTo>
                    <a:pt x="1" y="5605"/>
                    <a:pt x="1617" y="7221"/>
                    <a:pt x="3611" y="7221"/>
                  </a:cubicBezTo>
                  <a:cubicBezTo>
                    <a:pt x="5605" y="7221"/>
                    <a:pt x="7222" y="5605"/>
                    <a:pt x="7222" y="3611"/>
                  </a:cubicBezTo>
                  <a:cubicBezTo>
                    <a:pt x="7222" y="1617"/>
                    <a:pt x="5605" y="1"/>
                    <a:pt x="3611" y="1"/>
                  </a:cubicBezTo>
                  <a:close/>
                </a:path>
              </a:pathLst>
            </a:custGeom>
            <a:solidFill>
              <a:srgbClr val="FDFDFD"/>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08" name="Google Shape;508;p22"/>
            <p:cNvSpPr/>
            <p:nvPr/>
          </p:nvSpPr>
          <p:spPr>
            <a:xfrm>
              <a:off x="4364176" y="2695349"/>
              <a:ext cx="409826" cy="409836"/>
            </a:xfrm>
            <a:custGeom>
              <a:rect b="b" l="l" r="r" t="t"/>
              <a:pathLst>
                <a:path extrusionOk="0" h="3923" w="3923">
                  <a:moveTo>
                    <a:pt x="1961" y="1"/>
                  </a:moveTo>
                  <a:cubicBezTo>
                    <a:pt x="879" y="1"/>
                    <a:pt x="0" y="878"/>
                    <a:pt x="0" y="1961"/>
                  </a:cubicBezTo>
                  <a:cubicBezTo>
                    <a:pt x="0" y="3045"/>
                    <a:pt x="879" y="3922"/>
                    <a:pt x="1961" y="3922"/>
                  </a:cubicBezTo>
                  <a:cubicBezTo>
                    <a:pt x="3044" y="3922"/>
                    <a:pt x="3922" y="3045"/>
                    <a:pt x="3922" y="1961"/>
                  </a:cubicBezTo>
                  <a:cubicBezTo>
                    <a:pt x="3922" y="878"/>
                    <a:pt x="3044" y="1"/>
                    <a:pt x="1961" y="1"/>
                  </a:cubicBezTo>
                  <a:close/>
                </a:path>
              </a:pathLst>
            </a:custGeom>
            <a:solidFill>
              <a:schemeClr val="accent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09" name="Google Shape;509;p22"/>
            <p:cNvSpPr/>
            <p:nvPr/>
          </p:nvSpPr>
          <p:spPr>
            <a:xfrm>
              <a:off x="4434171" y="1367532"/>
              <a:ext cx="120033" cy="397926"/>
            </a:xfrm>
            <a:custGeom>
              <a:rect b="b" l="l" r="r" t="t"/>
              <a:pathLst>
                <a:path extrusionOk="0" h="3809" w="1149">
                  <a:moveTo>
                    <a:pt x="1" y="1"/>
                  </a:moveTo>
                  <a:lnTo>
                    <a:pt x="1" y="2844"/>
                  </a:lnTo>
                  <a:lnTo>
                    <a:pt x="1148" y="3808"/>
                  </a:lnTo>
                  <a:lnTo>
                    <a:pt x="1148" y="982"/>
                  </a:lnTo>
                  <a:lnTo>
                    <a:pt x="1" y="1"/>
                  </a:lnTo>
                  <a:close/>
                </a:path>
              </a:pathLst>
            </a:custGeom>
            <a:solidFill>
              <a:schemeClr val="accent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0" name="Google Shape;510;p22"/>
            <p:cNvSpPr/>
            <p:nvPr/>
          </p:nvSpPr>
          <p:spPr>
            <a:xfrm>
              <a:off x="4503748" y="1426975"/>
              <a:ext cx="50458" cy="338483"/>
            </a:xfrm>
            <a:custGeom>
              <a:rect b="b" l="l" r="r" t="t"/>
              <a:pathLst>
                <a:path extrusionOk="0" h="3240" w="483">
                  <a:moveTo>
                    <a:pt x="1" y="1"/>
                  </a:moveTo>
                  <a:lnTo>
                    <a:pt x="482" y="3239"/>
                  </a:lnTo>
                  <a:lnTo>
                    <a:pt x="482" y="413"/>
                  </a:lnTo>
                  <a:lnTo>
                    <a:pt x="1" y="1"/>
                  </a:lnTo>
                  <a:close/>
                </a:path>
              </a:pathLst>
            </a:custGeom>
            <a:solidFill>
              <a:srgbClr val="10377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1" name="Google Shape;511;p22"/>
            <p:cNvSpPr/>
            <p:nvPr/>
          </p:nvSpPr>
          <p:spPr>
            <a:xfrm>
              <a:off x="4584399" y="1367532"/>
              <a:ext cx="120033" cy="397926"/>
            </a:xfrm>
            <a:custGeom>
              <a:rect b="b" l="l" r="r" t="t"/>
              <a:pathLst>
                <a:path extrusionOk="0" h="3809" w="1149">
                  <a:moveTo>
                    <a:pt x="1148" y="1"/>
                  </a:moveTo>
                  <a:lnTo>
                    <a:pt x="1" y="982"/>
                  </a:lnTo>
                  <a:lnTo>
                    <a:pt x="1" y="3808"/>
                  </a:lnTo>
                  <a:lnTo>
                    <a:pt x="1148" y="2844"/>
                  </a:lnTo>
                  <a:lnTo>
                    <a:pt x="1148" y="1"/>
                  </a:lnTo>
                  <a:close/>
                </a:path>
              </a:pathLst>
            </a:custGeom>
            <a:solidFill>
              <a:schemeClr val="accent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2" name="Google Shape;512;p22"/>
            <p:cNvSpPr/>
            <p:nvPr/>
          </p:nvSpPr>
          <p:spPr>
            <a:xfrm>
              <a:off x="4584399" y="1418826"/>
              <a:ext cx="60069" cy="346631"/>
            </a:xfrm>
            <a:custGeom>
              <a:rect b="b" l="l" r="r" t="t"/>
              <a:pathLst>
                <a:path extrusionOk="0" h="3318" w="575">
                  <a:moveTo>
                    <a:pt x="574" y="0"/>
                  </a:moveTo>
                  <a:lnTo>
                    <a:pt x="1" y="491"/>
                  </a:lnTo>
                  <a:lnTo>
                    <a:pt x="1" y="3317"/>
                  </a:lnTo>
                  <a:lnTo>
                    <a:pt x="574" y="0"/>
                  </a:lnTo>
                  <a:close/>
                </a:path>
              </a:pathLst>
            </a:custGeom>
            <a:solidFill>
              <a:srgbClr val="10377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3" name="Google Shape;513;p22"/>
            <p:cNvSpPr/>
            <p:nvPr/>
          </p:nvSpPr>
          <p:spPr>
            <a:xfrm>
              <a:off x="4539790" y="1426975"/>
              <a:ext cx="58502" cy="1487653"/>
            </a:xfrm>
            <a:custGeom>
              <a:rect b="b" l="l" r="r" t="t"/>
              <a:pathLst>
                <a:path extrusionOk="0" h="14240" w="560">
                  <a:moveTo>
                    <a:pt x="280" y="1"/>
                  </a:moveTo>
                  <a:cubicBezTo>
                    <a:pt x="126" y="1"/>
                    <a:pt x="1" y="126"/>
                    <a:pt x="1" y="280"/>
                  </a:cubicBezTo>
                  <a:lnTo>
                    <a:pt x="1" y="13960"/>
                  </a:lnTo>
                  <a:cubicBezTo>
                    <a:pt x="1" y="14114"/>
                    <a:pt x="126" y="14240"/>
                    <a:pt x="280" y="14240"/>
                  </a:cubicBezTo>
                  <a:cubicBezTo>
                    <a:pt x="435" y="14240"/>
                    <a:pt x="560" y="14114"/>
                    <a:pt x="560" y="13960"/>
                  </a:cubicBezTo>
                  <a:lnTo>
                    <a:pt x="560" y="280"/>
                  </a:lnTo>
                  <a:cubicBezTo>
                    <a:pt x="560" y="126"/>
                    <a:pt x="435" y="1"/>
                    <a:pt x="280" y="1"/>
                  </a:cubicBezTo>
                  <a:close/>
                </a:path>
              </a:pathLst>
            </a:custGeom>
            <a:solidFill>
              <a:schemeClr val="dk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4" name="Google Shape;514;p22"/>
            <p:cNvSpPr/>
            <p:nvPr/>
          </p:nvSpPr>
          <p:spPr>
            <a:xfrm>
              <a:off x="3980457" y="3922039"/>
              <a:ext cx="191176" cy="411298"/>
            </a:xfrm>
            <a:custGeom>
              <a:rect b="b" l="l" r="r" t="t"/>
              <a:pathLst>
                <a:path extrusionOk="0" h="3937" w="1830">
                  <a:moveTo>
                    <a:pt x="1198" y="1"/>
                  </a:moveTo>
                  <a:lnTo>
                    <a:pt x="1" y="2562"/>
                  </a:lnTo>
                  <a:lnTo>
                    <a:pt x="624" y="3937"/>
                  </a:lnTo>
                  <a:lnTo>
                    <a:pt x="1829" y="1360"/>
                  </a:lnTo>
                  <a:lnTo>
                    <a:pt x="1198" y="1"/>
                  </a:lnTo>
                  <a:close/>
                </a:path>
              </a:pathLst>
            </a:custGeom>
            <a:solidFill>
              <a:schemeClr val="accent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5" name="Google Shape;515;p22"/>
            <p:cNvSpPr/>
            <p:nvPr/>
          </p:nvSpPr>
          <p:spPr>
            <a:xfrm>
              <a:off x="3980457" y="3922039"/>
              <a:ext cx="125152" cy="327931"/>
            </a:xfrm>
            <a:custGeom>
              <a:rect b="b" l="l" r="r" t="t"/>
              <a:pathLst>
                <a:path extrusionOk="0" h="3139" w="1198">
                  <a:moveTo>
                    <a:pt x="1198" y="1"/>
                  </a:moveTo>
                  <a:lnTo>
                    <a:pt x="1" y="2562"/>
                  </a:lnTo>
                  <a:lnTo>
                    <a:pt x="263" y="3139"/>
                  </a:lnTo>
                  <a:lnTo>
                    <a:pt x="1198" y="1"/>
                  </a:lnTo>
                  <a:close/>
                </a:path>
              </a:pathLst>
            </a:custGeom>
            <a:solidFill>
              <a:srgbClr val="10377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6" name="Google Shape;516;p22"/>
            <p:cNvSpPr/>
            <p:nvPr/>
          </p:nvSpPr>
          <p:spPr>
            <a:xfrm>
              <a:off x="3800977" y="3909189"/>
              <a:ext cx="277257" cy="309754"/>
            </a:xfrm>
            <a:custGeom>
              <a:rect b="b" l="l" r="r" t="t"/>
              <a:pathLst>
                <a:path extrusionOk="0" h="2965" w="2654">
                  <a:moveTo>
                    <a:pt x="2653" y="1"/>
                  </a:moveTo>
                  <a:lnTo>
                    <a:pt x="1205" y="388"/>
                  </a:lnTo>
                  <a:lnTo>
                    <a:pt x="0" y="2964"/>
                  </a:lnTo>
                  <a:lnTo>
                    <a:pt x="1455" y="2562"/>
                  </a:lnTo>
                  <a:lnTo>
                    <a:pt x="2653" y="1"/>
                  </a:lnTo>
                  <a:close/>
                </a:path>
              </a:pathLst>
            </a:custGeom>
            <a:solidFill>
              <a:schemeClr val="accent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7" name="Google Shape;517;p22"/>
            <p:cNvSpPr/>
            <p:nvPr/>
          </p:nvSpPr>
          <p:spPr>
            <a:xfrm>
              <a:off x="3876927" y="3909189"/>
              <a:ext cx="201309" cy="288651"/>
            </a:xfrm>
            <a:custGeom>
              <a:rect b="b" l="l" r="r" t="t"/>
              <a:pathLst>
                <a:path extrusionOk="0" h="2763" w="1927">
                  <a:moveTo>
                    <a:pt x="1926" y="1"/>
                  </a:moveTo>
                  <a:lnTo>
                    <a:pt x="1" y="2762"/>
                  </a:lnTo>
                  <a:lnTo>
                    <a:pt x="1" y="2762"/>
                  </a:lnTo>
                  <a:lnTo>
                    <a:pt x="728" y="2562"/>
                  </a:lnTo>
                  <a:lnTo>
                    <a:pt x="1926" y="1"/>
                  </a:lnTo>
                  <a:close/>
                </a:path>
              </a:pathLst>
            </a:custGeom>
            <a:solidFill>
              <a:srgbClr val="10377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18" name="Google Shape;518;p22"/>
            <p:cNvSpPr/>
            <p:nvPr/>
          </p:nvSpPr>
          <p:spPr>
            <a:xfrm>
              <a:off x="3927804" y="2872008"/>
              <a:ext cx="672039" cy="1353095"/>
            </a:xfrm>
            <a:custGeom>
              <a:rect b="b" l="l" r="r" t="t"/>
              <a:pathLst>
                <a:path extrusionOk="0" h="12952" w="6433">
                  <a:moveTo>
                    <a:pt x="6114" y="1"/>
                  </a:moveTo>
                  <a:cubicBezTo>
                    <a:pt x="6009" y="1"/>
                    <a:pt x="5908" y="60"/>
                    <a:pt x="5861" y="162"/>
                  </a:cubicBezTo>
                  <a:lnTo>
                    <a:pt x="66" y="12553"/>
                  </a:lnTo>
                  <a:cubicBezTo>
                    <a:pt x="0" y="12693"/>
                    <a:pt x="60" y="12860"/>
                    <a:pt x="201" y="12925"/>
                  </a:cubicBezTo>
                  <a:cubicBezTo>
                    <a:pt x="239" y="12943"/>
                    <a:pt x="279" y="12952"/>
                    <a:pt x="319" y="12952"/>
                  </a:cubicBezTo>
                  <a:cubicBezTo>
                    <a:pt x="424" y="12952"/>
                    <a:pt x="524" y="12892"/>
                    <a:pt x="572" y="12790"/>
                  </a:cubicBezTo>
                  <a:lnTo>
                    <a:pt x="6368" y="398"/>
                  </a:lnTo>
                  <a:cubicBezTo>
                    <a:pt x="6432" y="259"/>
                    <a:pt x="6372" y="93"/>
                    <a:pt x="6233" y="27"/>
                  </a:cubicBezTo>
                  <a:cubicBezTo>
                    <a:pt x="6194" y="9"/>
                    <a:pt x="6154" y="1"/>
                    <a:pt x="6114" y="1"/>
                  </a:cubicBezTo>
                  <a:close/>
                </a:path>
              </a:pathLst>
            </a:custGeom>
            <a:solidFill>
              <a:schemeClr val="dk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nvGrpSpPr>
          <p:cNvPr id="519" name="Google Shape;519;p22"/>
          <p:cNvGrpSpPr/>
          <p:nvPr/>
        </p:nvGrpSpPr>
        <p:grpSpPr>
          <a:xfrm>
            <a:off x="902901" y="6807566"/>
            <a:ext cx="6990534" cy="2537753"/>
            <a:chOff x="451462" y="3403867"/>
            <a:chExt cx="3495354" cy="1268908"/>
          </a:xfrm>
        </p:grpSpPr>
        <p:sp>
          <p:nvSpPr>
            <p:cNvPr id="520" name="Google Shape;520;p22"/>
            <p:cNvSpPr/>
            <p:nvPr/>
          </p:nvSpPr>
          <p:spPr>
            <a:xfrm>
              <a:off x="451462" y="3895175"/>
              <a:ext cx="2304000" cy="777600"/>
            </a:xfrm>
            <a:prstGeom prst="hexagon">
              <a:avLst>
                <a:gd fmla="val 27032" name="adj"/>
                <a:gd fmla="val 115470" name="vf"/>
              </a:avLst>
            </a:prstGeom>
            <a:solidFill>
              <a:srgbClr val="DAE5F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21" name="Google Shape;521;p22"/>
            <p:cNvSpPr/>
            <p:nvPr/>
          </p:nvSpPr>
          <p:spPr>
            <a:xfrm>
              <a:off x="3047747" y="3442521"/>
              <a:ext cx="860394" cy="841401"/>
            </a:xfrm>
            <a:custGeom>
              <a:rect b="b" l="l" r="r" t="t"/>
              <a:pathLst>
                <a:path extrusionOk="0" fill="none" h="8054" w="8236">
                  <a:moveTo>
                    <a:pt x="0" y="8054"/>
                  </a:moveTo>
                  <a:lnTo>
                    <a:pt x="2150" y="8054"/>
                  </a:lnTo>
                  <a:lnTo>
                    <a:pt x="8236" y="1"/>
                  </a:lnTo>
                </a:path>
              </a:pathLst>
            </a:custGeom>
            <a:noFill/>
            <a:ln cap="rnd"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22" name="Google Shape;522;p22"/>
            <p:cNvSpPr/>
            <p:nvPr/>
          </p:nvSpPr>
          <p:spPr>
            <a:xfrm>
              <a:off x="3869301" y="3403867"/>
              <a:ext cx="77515" cy="77412"/>
            </a:xfrm>
            <a:custGeom>
              <a:rect b="b" l="l" r="r" t="t"/>
              <a:pathLst>
                <a:path extrusionOk="0" h="741" w="742">
                  <a:moveTo>
                    <a:pt x="372" y="0"/>
                  </a:moveTo>
                  <a:cubicBezTo>
                    <a:pt x="166" y="0"/>
                    <a:pt x="0" y="166"/>
                    <a:pt x="0" y="371"/>
                  </a:cubicBezTo>
                  <a:cubicBezTo>
                    <a:pt x="0" y="575"/>
                    <a:pt x="166" y="741"/>
                    <a:pt x="372" y="741"/>
                  </a:cubicBezTo>
                  <a:cubicBezTo>
                    <a:pt x="576" y="741"/>
                    <a:pt x="742" y="575"/>
                    <a:pt x="742" y="371"/>
                  </a:cubicBezTo>
                  <a:cubicBezTo>
                    <a:pt x="742" y="166"/>
                    <a:pt x="576" y="0"/>
                    <a:pt x="372" y="0"/>
                  </a:cubicBez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23" name="Google Shape;523;p22"/>
            <p:cNvSpPr txBox="1"/>
            <p:nvPr/>
          </p:nvSpPr>
          <p:spPr>
            <a:xfrm>
              <a:off x="662183" y="4189296"/>
              <a:ext cx="1788300" cy="413700"/>
            </a:xfrm>
            <a:prstGeom prst="rect">
              <a:avLst/>
            </a:prstGeom>
            <a:noFill/>
            <a:ln>
              <a:noFill/>
            </a:ln>
          </p:spPr>
          <p:txBody>
            <a:bodyPr anchorCtr="0" anchor="ctr" bIns="182850" lIns="182850" spcFirstLastPara="1" rIns="182850" wrap="square" tIns="182850">
              <a:noAutofit/>
            </a:bodyPr>
            <a:lstStyle/>
            <a:p>
              <a:pPr indent="0" lvl="0" marL="0" marR="0" rtl="0" algn="ctr">
                <a:spcBef>
                  <a:spcPts val="0"/>
                </a:spcBef>
                <a:spcAft>
                  <a:spcPts val="0"/>
                </a:spcAft>
                <a:buNone/>
              </a:pPr>
              <a:r>
                <a:rPr lang="en-US" sz="1800">
                  <a:solidFill>
                    <a:schemeClr val="dk1"/>
                  </a:solidFill>
                  <a:latin typeface="Cambria"/>
                  <a:ea typeface="Cambria"/>
                  <a:cs typeface="Cambria"/>
                  <a:sym typeface="Cambria"/>
                </a:rPr>
                <a:t>Executives and Professionals traveling for business</a:t>
              </a:r>
              <a:endParaRPr/>
            </a:p>
          </p:txBody>
        </p:sp>
        <p:grpSp>
          <p:nvGrpSpPr>
            <p:cNvPr id="524" name="Google Shape;524;p22"/>
            <p:cNvGrpSpPr/>
            <p:nvPr/>
          </p:nvGrpSpPr>
          <p:grpSpPr>
            <a:xfrm>
              <a:off x="2450491" y="3973125"/>
              <a:ext cx="621373" cy="621492"/>
              <a:chOff x="2450491" y="3973125"/>
              <a:chExt cx="621373" cy="621492"/>
            </a:xfrm>
          </p:grpSpPr>
          <p:sp>
            <p:nvSpPr>
              <p:cNvPr id="525" name="Google Shape;525;p22"/>
              <p:cNvSpPr/>
              <p:nvPr/>
            </p:nvSpPr>
            <p:spPr>
              <a:xfrm>
                <a:off x="2450491" y="3973125"/>
                <a:ext cx="621373" cy="621492"/>
              </a:xfrm>
              <a:custGeom>
                <a:rect b="b" l="l" r="r" t="t"/>
                <a:pathLst>
                  <a:path extrusionOk="0" h="5949" w="5948">
                    <a:moveTo>
                      <a:pt x="2974" y="1"/>
                    </a:moveTo>
                    <a:cubicBezTo>
                      <a:pt x="1331" y="1"/>
                      <a:pt x="1" y="1332"/>
                      <a:pt x="1" y="2975"/>
                    </a:cubicBezTo>
                    <a:cubicBezTo>
                      <a:pt x="1" y="4617"/>
                      <a:pt x="1331" y="5949"/>
                      <a:pt x="2974" y="5949"/>
                    </a:cubicBezTo>
                    <a:cubicBezTo>
                      <a:pt x="4616" y="5949"/>
                      <a:pt x="5948" y="4617"/>
                      <a:pt x="5948" y="2975"/>
                    </a:cubicBezTo>
                    <a:cubicBezTo>
                      <a:pt x="5948" y="1332"/>
                      <a:pt x="4616" y="1"/>
                      <a:pt x="2974" y="1"/>
                    </a:cubicBezTo>
                    <a:close/>
                  </a:path>
                </a:pathLst>
              </a:custGeom>
              <a:solidFill>
                <a:schemeClr val="dk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nvGrpSpPr>
              <p:cNvPr id="526" name="Google Shape;526;p22"/>
              <p:cNvGrpSpPr/>
              <p:nvPr/>
            </p:nvGrpSpPr>
            <p:grpSpPr>
              <a:xfrm>
                <a:off x="2630229" y="4156516"/>
                <a:ext cx="276146" cy="273949"/>
                <a:chOff x="-32174975" y="3192625"/>
                <a:chExt cx="295375" cy="293025"/>
              </a:xfrm>
            </p:grpSpPr>
            <p:sp>
              <p:nvSpPr>
                <p:cNvPr id="527" name="Google Shape;527;p22"/>
                <p:cNvSpPr/>
                <p:nvPr/>
              </p:nvSpPr>
              <p:spPr>
                <a:xfrm>
                  <a:off x="-32171050" y="3279250"/>
                  <a:ext cx="291450" cy="153625"/>
                </a:xfrm>
                <a:custGeom>
                  <a:rect b="b" l="l" r="r" t="t"/>
                  <a:pathLst>
                    <a:path extrusionOk="0" h="6145" w="11658">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28" name="Google Shape;528;p22"/>
                <p:cNvSpPr/>
                <p:nvPr/>
              </p:nvSpPr>
              <p:spPr>
                <a:xfrm>
                  <a:off x="-32067075" y="3313925"/>
                  <a:ext cx="84300" cy="85075"/>
                </a:xfrm>
                <a:custGeom>
                  <a:rect b="b" l="l" r="r" t="t"/>
                  <a:pathLst>
                    <a:path extrusionOk="0" h="3403" w="3372">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29" name="Google Shape;529;p22"/>
                <p:cNvSpPr/>
                <p:nvPr/>
              </p:nvSpPr>
              <p:spPr>
                <a:xfrm>
                  <a:off x="-32171050" y="3450950"/>
                  <a:ext cx="291450" cy="34700"/>
                </a:xfrm>
                <a:custGeom>
                  <a:rect b="b" l="l" r="r" t="t"/>
                  <a:pathLst>
                    <a:path extrusionOk="0" h="1388" w="11658">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30" name="Google Shape;530;p22"/>
                <p:cNvSpPr/>
                <p:nvPr/>
              </p:nvSpPr>
              <p:spPr>
                <a:xfrm>
                  <a:off x="-32174975" y="3192625"/>
                  <a:ext cx="295375" cy="70125"/>
                </a:xfrm>
                <a:custGeom>
                  <a:rect b="b" l="l" r="r" t="t"/>
                  <a:pathLst>
                    <a:path extrusionOk="0" h="2805" w="11815">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grpSp>
      <p:grpSp>
        <p:nvGrpSpPr>
          <p:cNvPr id="531" name="Google Shape;531;p22"/>
          <p:cNvGrpSpPr/>
          <p:nvPr/>
        </p:nvGrpSpPr>
        <p:grpSpPr>
          <a:xfrm>
            <a:off x="10393974" y="2154947"/>
            <a:ext cx="6978765" cy="2553026"/>
            <a:chOff x="5197117" y="1077500"/>
            <a:chExt cx="3489470" cy="1276544"/>
          </a:xfrm>
        </p:grpSpPr>
        <p:sp>
          <p:nvSpPr>
            <p:cNvPr id="532" name="Google Shape;532;p22"/>
            <p:cNvSpPr/>
            <p:nvPr/>
          </p:nvSpPr>
          <p:spPr>
            <a:xfrm>
              <a:off x="6382587" y="1077500"/>
              <a:ext cx="2304000" cy="777600"/>
            </a:xfrm>
            <a:prstGeom prst="hexagon">
              <a:avLst>
                <a:gd fmla="val 27032" name="adj"/>
                <a:gd fmla="val 115470" name="vf"/>
              </a:avLst>
            </a:prstGeom>
            <a:solidFill>
              <a:schemeClr val="lt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33" name="Google Shape;533;p22"/>
            <p:cNvSpPr/>
            <p:nvPr/>
          </p:nvSpPr>
          <p:spPr>
            <a:xfrm>
              <a:off x="5235771" y="1473987"/>
              <a:ext cx="860499" cy="841401"/>
            </a:xfrm>
            <a:custGeom>
              <a:rect b="b" l="l" r="r" t="t"/>
              <a:pathLst>
                <a:path extrusionOk="0" fill="none" h="8054" w="8237">
                  <a:moveTo>
                    <a:pt x="8236" y="1"/>
                  </a:moveTo>
                  <a:lnTo>
                    <a:pt x="6086" y="1"/>
                  </a:lnTo>
                  <a:lnTo>
                    <a:pt x="1" y="8053"/>
                  </a:lnTo>
                </a:path>
              </a:pathLst>
            </a:custGeom>
            <a:noFill/>
            <a:ln cap="rnd"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34" name="Google Shape;534;p22"/>
            <p:cNvSpPr/>
            <p:nvPr/>
          </p:nvSpPr>
          <p:spPr>
            <a:xfrm>
              <a:off x="5197117" y="2276632"/>
              <a:ext cx="77515" cy="77412"/>
            </a:xfrm>
            <a:custGeom>
              <a:rect b="b" l="l" r="r" t="t"/>
              <a:pathLst>
                <a:path extrusionOk="0" h="741" w="742">
                  <a:moveTo>
                    <a:pt x="371" y="0"/>
                  </a:moveTo>
                  <a:cubicBezTo>
                    <a:pt x="167" y="0"/>
                    <a:pt x="1" y="166"/>
                    <a:pt x="1" y="370"/>
                  </a:cubicBezTo>
                  <a:cubicBezTo>
                    <a:pt x="1" y="575"/>
                    <a:pt x="167" y="741"/>
                    <a:pt x="371" y="741"/>
                  </a:cubicBezTo>
                  <a:cubicBezTo>
                    <a:pt x="575" y="741"/>
                    <a:pt x="741" y="575"/>
                    <a:pt x="741" y="370"/>
                  </a:cubicBezTo>
                  <a:cubicBezTo>
                    <a:pt x="741" y="166"/>
                    <a:pt x="575" y="0"/>
                    <a:pt x="371" y="0"/>
                  </a:cubicBez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35" name="Google Shape;535;p22"/>
            <p:cNvSpPr/>
            <p:nvPr/>
          </p:nvSpPr>
          <p:spPr>
            <a:xfrm>
              <a:off x="6071950" y="1163292"/>
              <a:ext cx="621477" cy="621492"/>
            </a:xfrm>
            <a:custGeom>
              <a:rect b="b" l="l" r="r" t="t"/>
              <a:pathLst>
                <a:path extrusionOk="0" h="5949" w="5949">
                  <a:moveTo>
                    <a:pt x="2975" y="1"/>
                  </a:moveTo>
                  <a:cubicBezTo>
                    <a:pt x="1332" y="1"/>
                    <a:pt x="1" y="1332"/>
                    <a:pt x="1" y="2975"/>
                  </a:cubicBezTo>
                  <a:cubicBezTo>
                    <a:pt x="1" y="4617"/>
                    <a:pt x="1332" y="5948"/>
                    <a:pt x="2975" y="5948"/>
                  </a:cubicBezTo>
                  <a:cubicBezTo>
                    <a:pt x="4617" y="5948"/>
                    <a:pt x="5949" y="4617"/>
                    <a:pt x="5949" y="2975"/>
                  </a:cubicBezTo>
                  <a:cubicBezTo>
                    <a:pt x="5949" y="1332"/>
                    <a:pt x="4617" y="1"/>
                    <a:pt x="2975" y="1"/>
                  </a:cubicBezTo>
                  <a:close/>
                </a:path>
              </a:pathLst>
            </a:custGeom>
            <a:solidFill>
              <a:schemeClr val="dk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nvGrpSpPr>
          <p:cNvPr id="536" name="Google Shape;536;p22"/>
          <p:cNvGrpSpPr/>
          <p:nvPr/>
        </p:nvGrpSpPr>
        <p:grpSpPr>
          <a:xfrm>
            <a:off x="10393974" y="4043426"/>
            <a:ext cx="6978765" cy="1586786"/>
            <a:chOff x="5197117" y="2021763"/>
            <a:chExt cx="3489470" cy="793413"/>
          </a:xfrm>
        </p:grpSpPr>
        <p:sp>
          <p:nvSpPr>
            <p:cNvPr id="537" name="Google Shape;537;p22"/>
            <p:cNvSpPr/>
            <p:nvPr/>
          </p:nvSpPr>
          <p:spPr>
            <a:xfrm>
              <a:off x="6382587" y="2021763"/>
              <a:ext cx="2304000" cy="777600"/>
            </a:xfrm>
            <a:prstGeom prst="hexagon">
              <a:avLst>
                <a:gd fmla="val 27032" name="adj"/>
                <a:gd fmla="val 115470" name="vf"/>
              </a:avLst>
            </a:prstGeom>
            <a:solidFill>
              <a:srgbClr val="8CB3E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38" name="Google Shape;538;p22"/>
            <p:cNvSpPr/>
            <p:nvPr/>
          </p:nvSpPr>
          <p:spPr>
            <a:xfrm>
              <a:off x="5235771" y="2403146"/>
              <a:ext cx="860499" cy="373376"/>
            </a:xfrm>
            <a:custGeom>
              <a:rect b="b" l="l" r="r" t="t"/>
              <a:pathLst>
                <a:path extrusionOk="0" fill="none" h="3574" w="8237">
                  <a:moveTo>
                    <a:pt x="8236" y="0"/>
                  </a:moveTo>
                  <a:lnTo>
                    <a:pt x="6086" y="0"/>
                  </a:lnTo>
                  <a:lnTo>
                    <a:pt x="1" y="3573"/>
                  </a:lnTo>
                </a:path>
              </a:pathLst>
            </a:custGeom>
            <a:noFill/>
            <a:ln cap="rnd"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39" name="Google Shape;539;p22"/>
            <p:cNvSpPr/>
            <p:nvPr/>
          </p:nvSpPr>
          <p:spPr>
            <a:xfrm>
              <a:off x="5197117" y="2737659"/>
              <a:ext cx="77515" cy="77517"/>
            </a:xfrm>
            <a:custGeom>
              <a:rect b="b" l="l" r="r" t="t"/>
              <a:pathLst>
                <a:path extrusionOk="0" h="742" w="742">
                  <a:moveTo>
                    <a:pt x="371" y="1"/>
                  </a:moveTo>
                  <a:cubicBezTo>
                    <a:pt x="167" y="1"/>
                    <a:pt x="1" y="167"/>
                    <a:pt x="1" y="371"/>
                  </a:cubicBezTo>
                  <a:cubicBezTo>
                    <a:pt x="1" y="575"/>
                    <a:pt x="167" y="741"/>
                    <a:pt x="371" y="741"/>
                  </a:cubicBezTo>
                  <a:cubicBezTo>
                    <a:pt x="575" y="741"/>
                    <a:pt x="741" y="575"/>
                    <a:pt x="741" y="371"/>
                  </a:cubicBezTo>
                  <a:cubicBezTo>
                    <a:pt x="741" y="167"/>
                    <a:pt x="575" y="1"/>
                    <a:pt x="371" y="1"/>
                  </a:cubicBez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nvGrpSpPr>
            <p:cNvPr id="540" name="Google Shape;540;p22"/>
            <p:cNvGrpSpPr/>
            <p:nvPr/>
          </p:nvGrpSpPr>
          <p:grpSpPr>
            <a:xfrm>
              <a:off x="6071950" y="2092555"/>
              <a:ext cx="621477" cy="621388"/>
              <a:chOff x="6071950" y="2092555"/>
              <a:chExt cx="621477" cy="621388"/>
            </a:xfrm>
          </p:grpSpPr>
          <p:sp>
            <p:nvSpPr>
              <p:cNvPr id="541" name="Google Shape;541;p22"/>
              <p:cNvSpPr/>
              <p:nvPr/>
            </p:nvSpPr>
            <p:spPr>
              <a:xfrm>
                <a:off x="6071950" y="2092555"/>
                <a:ext cx="621477" cy="621388"/>
              </a:xfrm>
              <a:custGeom>
                <a:rect b="b" l="l" r="r" t="t"/>
                <a:pathLst>
                  <a:path extrusionOk="0" h="5948" w="5949">
                    <a:moveTo>
                      <a:pt x="2975" y="0"/>
                    </a:moveTo>
                    <a:cubicBezTo>
                      <a:pt x="1332" y="0"/>
                      <a:pt x="1" y="1331"/>
                      <a:pt x="1" y="2973"/>
                    </a:cubicBezTo>
                    <a:cubicBezTo>
                      <a:pt x="1" y="4616"/>
                      <a:pt x="1332" y="5947"/>
                      <a:pt x="2975" y="5947"/>
                    </a:cubicBezTo>
                    <a:cubicBezTo>
                      <a:pt x="4617" y="5947"/>
                      <a:pt x="5949" y="4616"/>
                      <a:pt x="5949" y="2973"/>
                    </a:cubicBezTo>
                    <a:cubicBezTo>
                      <a:pt x="5949" y="1331"/>
                      <a:pt x="4617" y="0"/>
                      <a:pt x="2975" y="0"/>
                    </a:cubicBezTo>
                    <a:close/>
                  </a:path>
                </a:pathLst>
              </a:custGeom>
              <a:solidFill>
                <a:schemeClr val="dk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nvGrpSpPr>
              <p:cNvPr id="542" name="Google Shape;542;p22"/>
              <p:cNvGrpSpPr/>
              <p:nvPr/>
            </p:nvGrpSpPr>
            <p:grpSpPr>
              <a:xfrm>
                <a:off x="6233111" y="2273198"/>
                <a:ext cx="282036" cy="274932"/>
                <a:chOff x="-31817403" y="3910025"/>
                <a:chExt cx="301675" cy="294076"/>
              </a:xfrm>
            </p:grpSpPr>
            <p:sp>
              <p:nvSpPr>
                <p:cNvPr id="543" name="Google Shape;543;p22"/>
                <p:cNvSpPr/>
                <p:nvPr/>
              </p:nvSpPr>
              <p:spPr>
                <a:xfrm>
                  <a:off x="-31817403" y="3911551"/>
                  <a:ext cx="301675" cy="292550"/>
                </a:xfrm>
                <a:custGeom>
                  <a:rect b="b" l="l" r="r" t="t"/>
                  <a:pathLst>
                    <a:path extrusionOk="0" h="11702" w="12067">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44" name="Google Shape;544;p22"/>
                <p:cNvSpPr/>
                <p:nvPr/>
              </p:nvSpPr>
              <p:spPr>
                <a:xfrm>
                  <a:off x="-31816600" y="4062950"/>
                  <a:ext cx="144150" cy="140600"/>
                </a:xfrm>
                <a:custGeom>
                  <a:rect b="b" l="l" r="r" t="t"/>
                  <a:pathLst>
                    <a:path extrusionOk="0" h="5624" w="5766">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45" name="Google Shape;545;p22"/>
                <p:cNvSpPr/>
                <p:nvPr/>
              </p:nvSpPr>
              <p:spPr>
                <a:xfrm>
                  <a:off x="-31648050" y="3910025"/>
                  <a:ext cx="129175" cy="127725"/>
                </a:xfrm>
                <a:custGeom>
                  <a:rect b="b" l="l" r="r" t="t"/>
                  <a:pathLst>
                    <a:path extrusionOk="0" h="5109" w="5167">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grpSp>
      <p:grpSp>
        <p:nvGrpSpPr>
          <p:cNvPr id="546" name="Google Shape;546;p22"/>
          <p:cNvGrpSpPr/>
          <p:nvPr/>
        </p:nvGrpSpPr>
        <p:grpSpPr>
          <a:xfrm>
            <a:off x="902902" y="4043426"/>
            <a:ext cx="7400882" cy="1555161"/>
            <a:chOff x="451462" y="2021763"/>
            <a:chExt cx="3700533" cy="777600"/>
          </a:xfrm>
        </p:grpSpPr>
        <p:sp>
          <p:nvSpPr>
            <p:cNvPr id="547" name="Google Shape;547;p22"/>
            <p:cNvSpPr/>
            <p:nvPr/>
          </p:nvSpPr>
          <p:spPr>
            <a:xfrm>
              <a:off x="451462" y="2021763"/>
              <a:ext cx="2304000" cy="777600"/>
            </a:xfrm>
            <a:prstGeom prst="hexagon">
              <a:avLst>
                <a:gd fmla="val 27032" name="adj"/>
                <a:gd fmla="val 115470" name="vf"/>
              </a:avLst>
            </a:prstGeom>
            <a:solidFill>
              <a:srgbClr val="8CB3E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48" name="Google Shape;548;p22"/>
            <p:cNvSpPr/>
            <p:nvPr/>
          </p:nvSpPr>
          <p:spPr>
            <a:xfrm>
              <a:off x="3047747" y="2409727"/>
              <a:ext cx="1065569" cy="323439"/>
            </a:xfrm>
            <a:custGeom>
              <a:rect b="b" l="l" r="r" t="t"/>
              <a:pathLst>
                <a:path extrusionOk="0" fill="none" h="3096" w="10200">
                  <a:moveTo>
                    <a:pt x="0" y="0"/>
                  </a:moveTo>
                  <a:lnTo>
                    <a:pt x="2150" y="0"/>
                  </a:lnTo>
                  <a:lnTo>
                    <a:pt x="10199" y="3095"/>
                  </a:lnTo>
                </a:path>
              </a:pathLst>
            </a:custGeom>
            <a:noFill/>
            <a:ln cap="rnd"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49" name="Google Shape;549;p22"/>
            <p:cNvSpPr/>
            <p:nvPr/>
          </p:nvSpPr>
          <p:spPr>
            <a:xfrm>
              <a:off x="4074480" y="2694409"/>
              <a:ext cx="77515" cy="77412"/>
            </a:xfrm>
            <a:custGeom>
              <a:rect b="b" l="l" r="r" t="t"/>
              <a:pathLst>
                <a:path extrusionOk="0" h="741" w="742">
                  <a:moveTo>
                    <a:pt x="371" y="0"/>
                  </a:moveTo>
                  <a:cubicBezTo>
                    <a:pt x="166" y="0"/>
                    <a:pt x="0" y="165"/>
                    <a:pt x="0" y="370"/>
                  </a:cubicBezTo>
                  <a:cubicBezTo>
                    <a:pt x="0" y="575"/>
                    <a:pt x="166" y="741"/>
                    <a:pt x="371" y="741"/>
                  </a:cubicBezTo>
                  <a:cubicBezTo>
                    <a:pt x="576" y="741"/>
                    <a:pt x="741" y="575"/>
                    <a:pt x="741" y="370"/>
                  </a:cubicBezTo>
                  <a:cubicBezTo>
                    <a:pt x="741" y="165"/>
                    <a:pt x="576" y="0"/>
                    <a:pt x="371" y="0"/>
                  </a:cubicBez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50" name="Google Shape;550;p22"/>
            <p:cNvSpPr txBox="1"/>
            <p:nvPr/>
          </p:nvSpPr>
          <p:spPr>
            <a:xfrm>
              <a:off x="671133" y="2298950"/>
              <a:ext cx="1788300" cy="413700"/>
            </a:xfrm>
            <a:prstGeom prst="rect">
              <a:avLst/>
            </a:prstGeom>
            <a:noFill/>
            <a:ln>
              <a:noFill/>
            </a:ln>
          </p:spPr>
          <p:txBody>
            <a:bodyPr anchorCtr="0" anchor="ctr" bIns="182850" lIns="182850" spcFirstLastPara="1" rIns="182850" wrap="square" tIns="182850">
              <a:noAutofit/>
            </a:bodyPr>
            <a:lstStyle/>
            <a:p>
              <a:pPr indent="0" lvl="0" marL="0" marR="0" rtl="0" algn="ctr">
                <a:spcBef>
                  <a:spcPts val="0"/>
                </a:spcBef>
                <a:spcAft>
                  <a:spcPts val="0"/>
                </a:spcAft>
                <a:buNone/>
              </a:pPr>
              <a:r>
                <a:rPr lang="en-US" sz="1800">
                  <a:solidFill>
                    <a:schemeClr val="dk1"/>
                  </a:solidFill>
                  <a:latin typeface="Cambria"/>
                  <a:ea typeface="Cambria"/>
                  <a:cs typeface="Cambria"/>
                  <a:sym typeface="Cambria"/>
                </a:rPr>
                <a:t>Temporary employee </a:t>
              </a:r>
              <a:endParaRPr/>
            </a:p>
            <a:p>
              <a:pPr indent="0" lvl="0" marL="0" marR="0" rtl="0" algn="ctr">
                <a:spcBef>
                  <a:spcPts val="0"/>
                </a:spcBef>
                <a:spcAft>
                  <a:spcPts val="0"/>
                </a:spcAft>
                <a:buNone/>
              </a:pPr>
              <a:r>
                <a:rPr lang="en-US" sz="1800">
                  <a:solidFill>
                    <a:schemeClr val="dk1"/>
                  </a:solidFill>
                  <a:latin typeface="Cambria"/>
                  <a:ea typeface="Cambria"/>
                  <a:cs typeface="Cambria"/>
                  <a:sym typeface="Cambria"/>
                </a:rPr>
                <a:t>relocation</a:t>
              </a:r>
              <a:endParaRPr sz="1800">
                <a:solidFill>
                  <a:schemeClr val="dk1"/>
                </a:solidFill>
                <a:latin typeface="Calibri"/>
                <a:ea typeface="Calibri"/>
                <a:cs typeface="Calibri"/>
                <a:sym typeface="Calibri"/>
              </a:endParaRPr>
            </a:p>
          </p:txBody>
        </p:sp>
        <p:sp>
          <p:nvSpPr>
            <p:cNvPr id="551" name="Google Shape;551;p22"/>
            <p:cNvSpPr/>
            <p:nvPr/>
          </p:nvSpPr>
          <p:spPr>
            <a:xfrm>
              <a:off x="2450491" y="2099868"/>
              <a:ext cx="621373" cy="621388"/>
            </a:xfrm>
            <a:custGeom>
              <a:rect b="b" l="l" r="r" t="t"/>
              <a:pathLst>
                <a:path extrusionOk="0" h="5948" w="5948">
                  <a:moveTo>
                    <a:pt x="2974" y="0"/>
                  </a:moveTo>
                  <a:cubicBezTo>
                    <a:pt x="1331" y="0"/>
                    <a:pt x="1" y="1332"/>
                    <a:pt x="1" y="2974"/>
                  </a:cubicBezTo>
                  <a:cubicBezTo>
                    <a:pt x="1" y="4616"/>
                    <a:pt x="1331" y="5948"/>
                    <a:pt x="2974" y="5948"/>
                  </a:cubicBezTo>
                  <a:cubicBezTo>
                    <a:pt x="4616" y="5948"/>
                    <a:pt x="5948" y="4616"/>
                    <a:pt x="5948" y="2974"/>
                  </a:cubicBezTo>
                  <a:cubicBezTo>
                    <a:pt x="5948" y="1332"/>
                    <a:pt x="4616" y="0"/>
                    <a:pt x="2974" y="0"/>
                  </a:cubicBezTo>
                  <a:close/>
                </a:path>
              </a:pathLst>
            </a:custGeom>
            <a:solidFill>
              <a:schemeClr val="dk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nvGrpSpPr>
          <p:cNvPr id="552" name="Google Shape;552;p22"/>
          <p:cNvGrpSpPr/>
          <p:nvPr/>
        </p:nvGrpSpPr>
        <p:grpSpPr>
          <a:xfrm>
            <a:off x="902902" y="2154947"/>
            <a:ext cx="7991748" cy="3141386"/>
            <a:chOff x="451462" y="1077500"/>
            <a:chExt cx="3995974" cy="1570732"/>
          </a:xfrm>
        </p:grpSpPr>
        <p:sp>
          <p:nvSpPr>
            <p:cNvPr id="553" name="Google Shape;553;p22"/>
            <p:cNvSpPr/>
            <p:nvPr/>
          </p:nvSpPr>
          <p:spPr>
            <a:xfrm>
              <a:off x="4370026" y="2570820"/>
              <a:ext cx="77410" cy="77412"/>
            </a:xfrm>
            <a:custGeom>
              <a:rect b="b" l="l" r="r" t="t"/>
              <a:pathLst>
                <a:path extrusionOk="0" h="741" w="741">
                  <a:moveTo>
                    <a:pt x="370" y="0"/>
                  </a:moveTo>
                  <a:cubicBezTo>
                    <a:pt x="166" y="0"/>
                    <a:pt x="0" y="166"/>
                    <a:pt x="0" y="370"/>
                  </a:cubicBezTo>
                  <a:cubicBezTo>
                    <a:pt x="0" y="575"/>
                    <a:pt x="166" y="741"/>
                    <a:pt x="370" y="741"/>
                  </a:cubicBezTo>
                  <a:cubicBezTo>
                    <a:pt x="575" y="741"/>
                    <a:pt x="740" y="575"/>
                    <a:pt x="740" y="370"/>
                  </a:cubicBezTo>
                  <a:cubicBezTo>
                    <a:pt x="740" y="166"/>
                    <a:pt x="575" y="0"/>
                    <a:pt x="370" y="0"/>
                  </a:cubicBez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54" name="Google Shape;554;p22"/>
            <p:cNvSpPr/>
            <p:nvPr/>
          </p:nvSpPr>
          <p:spPr>
            <a:xfrm>
              <a:off x="451462" y="1077500"/>
              <a:ext cx="2304000" cy="777600"/>
            </a:xfrm>
            <a:prstGeom prst="hexagon">
              <a:avLst>
                <a:gd fmla="val 27032" name="adj"/>
                <a:gd fmla="val 115470" name="vf"/>
              </a:avLst>
            </a:prstGeom>
            <a:solidFill>
              <a:schemeClr val="lt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55" name="Google Shape;555;p22"/>
            <p:cNvSpPr/>
            <p:nvPr/>
          </p:nvSpPr>
          <p:spPr>
            <a:xfrm>
              <a:off x="3047747" y="1473987"/>
              <a:ext cx="1361003" cy="1135589"/>
            </a:xfrm>
            <a:custGeom>
              <a:rect b="b" l="l" r="r" t="t"/>
              <a:pathLst>
                <a:path extrusionOk="0" fill="none" h="10870" w="13028">
                  <a:moveTo>
                    <a:pt x="0" y="1"/>
                  </a:moveTo>
                  <a:lnTo>
                    <a:pt x="2150" y="1"/>
                  </a:lnTo>
                  <a:lnTo>
                    <a:pt x="13027" y="10869"/>
                  </a:lnTo>
                </a:path>
              </a:pathLst>
            </a:custGeom>
            <a:noFill/>
            <a:ln cap="rnd"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56" name="Google Shape;556;p22"/>
            <p:cNvSpPr txBox="1"/>
            <p:nvPr/>
          </p:nvSpPr>
          <p:spPr>
            <a:xfrm>
              <a:off x="547335" y="1376700"/>
              <a:ext cx="1949031" cy="413700"/>
            </a:xfrm>
            <a:prstGeom prst="rect">
              <a:avLst/>
            </a:prstGeom>
            <a:noFill/>
            <a:ln>
              <a:noFill/>
            </a:ln>
          </p:spPr>
          <p:txBody>
            <a:bodyPr anchorCtr="0" anchor="ctr" bIns="182850" lIns="182850" spcFirstLastPara="1" rIns="182850" wrap="square" tIns="182850">
              <a:noAutofit/>
            </a:bodyPr>
            <a:lstStyle/>
            <a:p>
              <a:pPr indent="0" lvl="0" marL="0" marR="0" rtl="0" algn="ctr">
                <a:spcBef>
                  <a:spcPts val="0"/>
                </a:spcBef>
                <a:spcAft>
                  <a:spcPts val="0"/>
                </a:spcAft>
                <a:buNone/>
              </a:pPr>
              <a:r>
                <a:rPr lang="en-US" sz="1800">
                  <a:solidFill>
                    <a:schemeClr val="dk1"/>
                  </a:solidFill>
                  <a:latin typeface="Cambria"/>
                  <a:ea typeface="Cambria"/>
                  <a:cs typeface="Cambria"/>
                  <a:sym typeface="Cambria"/>
                </a:rPr>
                <a:t>For large corporations like KPMG, E&amp;Y, The Bay, etc.</a:t>
              </a:r>
              <a:endParaRPr sz="1800">
                <a:solidFill>
                  <a:schemeClr val="lt1"/>
                </a:solidFill>
                <a:latin typeface="Roboto"/>
                <a:ea typeface="Roboto"/>
                <a:cs typeface="Roboto"/>
                <a:sym typeface="Roboto"/>
              </a:endParaRPr>
            </a:p>
          </p:txBody>
        </p:sp>
        <p:sp>
          <p:nvSpPr>
            <p:cNvPr id="557" name="Google Shape;557;p22"/>
            <p:cNvSpPr/>
            <p:nvPr/>
          </p:nvSpPr>
          <p:spPr>
            <a:xfrm>
              <a:off x="2450491" y="1163292"/>
              <a:ext cx="621373" cy="621492"/>
            </a:xfrm>
            <a:custGeom>
              <a:rect b="b" l="l" r="r" t="t"/>
              <a:pathLst>
                <a:path extrusionOk="0" h="5949" w="5948">
                  <a:moveTo>
                    <a:pt x="2974" y="1"/>
                  </a:moveTo>
                  <a:cubicBezTo>
                    <a:pt x="1331" y="1"/>
                    <a:pt x="1" y="1332"/>
                    <a:pt x="1" y="2975"/>
                  </a:cubicBezTo>
                  <a:cubicBezTo>
                    <a:pt x="1" y="4617"/>
                    <a:pt x="1331" y="5948"/>
                    <a:pt x="2974" y="5948"/>
                  </a:cubicBezTo>
                  <a:cubicBezTo>
                    <a:pt x="4616" y="5948"/>
                    <a:pt x="5948" y="4617"/>
                    <a:pt x="5948" y="2975"/>
                  </a:cubicBezTo>
                  <a:cubicBezTo>
                    <a:pt x="5948" y="1332"/>
                    <a:pt x="4616" y="1"/>
                    <a:pt x="2974" y="1"/>
                  </a:cubicBezTo>
                  <a:close/>
                </a:path>
              </a:pathLst>
            </a:custGeom>
            <a:solidFill>
              <a:schemeClr val="dk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nvGrpSpPr>
          <p:cNvPr id="558" name="Google Shape;558;p22"/>
          <p:cNvGrpSpPr/>
          <p:nvPr/>
        </p:nvGrpSpPr>
        <p:grpSpPr>
          <a:xfrm>
            <a:off x="902901" y="4761948"/>
            <a:ext cx="15996638" cy="2710013"/>
            <a:chOff x="451462" y="2381034"/>
            <a:chExt cx="7998518" cy="1355041"/>
          </a:xfrm>
        </p:grpSpPr>
        <p:sp>
          <p:nvSpPr>
            <p:cNvPr id="559" name="Google Shape;559;p22"/>
            <p:cNvSpPr/>
            <p:nvPr/>
          </p:nvSpPr>
          <p:spPr>
            <a:xfrm>
              <a:off x="3869301" y="2942735"/>
              <a:ext cx="77515" cy="77517"/>
            </a:xfrm>
            <a:custGeom>
              <a:rect b="b" l="l" r="r" t="t"/>
              <a:pathLst>
                <a:path extrusionOk="0" h="742" w="742">
                  <a:moveTo>
                    <a:pt x="372" y="1"/>
                  </a:moveTo>
                  <a:cubicBezTo>
                    <a:pt x="166" y="1"/>
                    <a:pt x="0" y="167"/>
                    <a:pt x="0" y="371"/>
                  </a:cubicBezTo>
                  <a:cubicBezTo>
                    <a:pt x="0" y="575"/>
                    <a:pt x="166" y="741"/>
                    <a:pt x="372" y="741"/>
                  </a:cubicBezTo>
                  <a:cubicBezTo>
                    <a:pt x="576" y="741"/>
                    <a:pt x="742" y="575"/>
                    <a:pt x="742" y="371"/>
                  </a:cubicBezTo>
                  <a:cubicBezTo>
                    <a:pt x="742" y="167"/>
                    <a:pt x="576" y="1"/>
                    <a:pt x="372" y="1"/>
                  </a:cubicBez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60" name="Google Shape;560;p22"/>
            <p:cNvSpPr/>
            <p:nvPr/>
          </p:nvSpPr>
          <p:spPr>
            <a:xfrm>
              <a:off x="451462" y="2958475"/>
              <a:ext cx="2304000" cy="777600"/>
            </a:xfrm>
            <a:prstGeom prst="hexagon">
              <a:avLst>
                <a:gd fmla="val 27032" name="adj"/>
                <a:gd fmla="val 115470" name="vf"/>
              </a:avLst>
            </a:prstGeom>
            <a:solidFill>
              <a:srgbClr val="C4BD9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61" name="Google Shape;561;p22"/>
            <p:cNvSpPr/>
            <p:nvPr/>
          </p:nvSpPr>
          <p:spPr>
            <a:xfrm>
              <a:off x="3047747" y="2981389"/>
              <a:ext cx="860394" cy="373271"/>
            </a:xfrm>
            <a:custGeom>
              <a:rect b="b" l="l" r="r" t="t"/>
              <a:pathLst>
                <a:path extrusionOk="0" fill="none" h="3573" w="8236">
                  <a:moveTo>
                    <a:pt x="0" y="3573"/>
                  </a:moveTo>
                  <a:lnTo>
                    <a:pt x="2150" y="3573"/>
                  </a:lnTo>
                  <a:lnTo>
                    <a:pt x="8236" y="1"/>
                  </a:lnTo>
                </a:path>
              </a:pathLst>
            </a:custGeom>
            <a:noFill/>
            <a:ln cap="rnd"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62" name="Google Shape;562;p22"/>
            <p:cNvSpPr txBox="1"/>
            <p:nvPr/>
          </p:nvSpPr>
          <p:spPr>
            <a:xfrm>
              <a:off x="6661680" y="2381034"/>
              <a:ext cx="1788300" cy="413700"/>
            </a:xfrm>
            <a:prstGeom prst="rect">
              <a:avLst/>
            </a:prstGeom>
            <a:noFill/>
            <a:ln>
              <a:noFill/>
            </a:ln>
          </p:spPr>
          <p:txBody>
            <a:bodyPr anchorCtr="0" anchor="ctr" bIns="182850" lIns="182850" spcFirstLastPara="1" rIns="182850" wrap="square" tIns="182850">
              <a:noAutofit/>
            </a:bodyPr>
            <a:lstStyle/>
            <a:p>
              <a:pPr indent="0" lvl="0" marL="0" marR="0" rtl="0" algn="ctr">
                <a:spcBef>
                  <a:spcPts val="0"/>
                </a:spcBef>
                <a:spcAft>
                  <a:spcPts val="0"/>
                </a:spcAft>
                <a:buNone/>
              </a:pPr>
              <a:r>
                <a:rPr lang="en-US" sz="1800">
                  <a:solidFill>
                    <a:schemeClr val="dk1"/>
                  </a:solidFill>
                  <a:latin typeface="Cambria"/>
                  <a:ea typeface="Cambria"/>
                  <a:cs typeface="Cambria"/>
                  <a:sym typeface="Cambria"/>
                </a:rPr>
                <a:t>Rehabilitation for patients and care givers</a:t>
              </a:r>
              <a:endParaRPr/>
            </a:p>
          </p:txBody>
        </p:sp>
        <p:sp>
          <p:nvSpPr>
            <p:cNvPr id="563" name="Google Shape;563;p22"/>
            <p:cNvSpPr/>
            <p:nvPr/>
          </p:nvSpPr>
          <p:spPr>
            <a:xfrm>
              <a:off x="2450491" y="3043966"/>
              <a:ext cx="621373" cy="621388"/>
            </a:xfrm>
            <a:custGeom>
              <a:rect b="b" l="l" r="r" t="t"/>
              <a:pathLst>
                <a:path extrusionOk="0" h="5948" w="5948">
                  <a:moveTo>
                    <a:pt x="2974" y="1"/>
                  </a:moveTo>
                  <a:cubicBezTo>
                    <a:pt x="1331" y="1"/>
                    <a:pt x="1" y="1332"/>
                    <a:pt x="1" y="2974"/>
                  </a:cubicBezTo>
                  <a:cubicBezTo>
                    <a:pt x="1" y="4617"/>
                    <a:pt x="1331" y="5948"/>
                    <a:pt x="2974" y="5948"/>
                  </a:cubicBezTo>
                  <a:cubicBezTo>
                    <a:pt x="4616" y="5948"/>
                    <a:pt x="5948" y="4617"/>
                    <a:pt x="5948" y="2974"/>
                  </a:cubicBezTo>
                  <a:cubicBezTo>
                    <a:pt x="5948" y="1332"/>
                    <a:pt x="4616" y="1"/>
                    <a:pt x="2974" y="1"/>
                  </a:cubicBezTo>
                  <a:close/>
                </a:path>
              </a:pathLst>
            </a:custGeom>
            <a:solidFill>
              <a:schemeClr val="dk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nvGrpSpPr>
          <p:cNvPr id="564" name="Google Shape;564;p22"/>
          <p:cNvGrpSpPr/>
          <p:nvPr/>
        </p:nvGrpSpPr>
        <p:grpSpPr>
          <a:xfrm>
            <a:off x="5265020" y="6426725"/>
            <a:ext cx="546387" cy="544938"/>
            <a:chOff x="-32569575" y="3586425"/>
            <a:chExt cx="292225" cy="291450"/>
          </a:xfrm>
        </p:grpSpPr>
        <p:sp>
          <p:nvSpPr>
            <p:cNvPr id="565" name="Google Shape;565;p22"/>
            <p:cNvSpPr/>
            <p:nvPr/>
          </p:nvSpPr>
          <p:spPr>
            <a:xfrm>
              <a:off x="-32569575" y="3672275"/>
              <a:ext cx="292225" cy="205600"/>
            </a:xfrm>
            <a:custGeom>
              <a:rect b="b" l="l" r="r" t="t"/>
              <a:pathLst>
                <a:path extrusionOk="0" h="8224" w="11689">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66" name="Google Shape;566;p22"/>
            <p:cNvSpPr/>
            <p:nvPr/>
          </p:nvSpPr>
          <p:spPr>
            <a:xfrm>
              <a:off x="-32456950" y="3586425"/>
              <a:ext cx="68550" cy="69350"/>
            </a:xfrm>
            <a:custGeom>
              <a:rect b="b" l="l" r="r" t="t"/>
              <a:pathLst>
                <a:path extrusionOk="0" h="2774" w="2742">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nvGrpSpPr>
          <p:cNvPr id="567" name="Google Shape;567;p22"/>
          <p:cNvGrpSpPr/>
          <p:nvPr/>
        </p:nvGrpSpPr>
        <p:grpSpPr>
          <a:xfrm>
            <a:off x="6359547" y="4729077"/>
            <a:ext cx="11948106" cy="2822685"/>
            <a:chOff x="2591960" y="2374178"/>
            <a:chExt cx="5974202" cy="1411378"/>
          </a:xfrm>
        </p:grpSpPr>
        <p:sp>
          <p:nvSpPr>
            <p:cNvPr id="568" name="Google Shape;568;p22"/>
            <p:cNvSpPr/>
            <p:nvPr/>
          </p:nvSpPr>
          <p:spPr>
            <a:xfrm>
              <a:off x="5786237" y="3007956"/>
              <a:ext cx="2304000" cy="777600"/>
            </a:xfrm>
            <a:prstGeom prst="hexagon">
              <a:avLst>
                <a:gd fmla="val 27032" name="adj"/>
                <a:gd fmla="val 115470" name="vf"/>
              </a:avLst>
            </a:prstGeom>
            <a:solidFill>
              <a:srgbClr val="C4BD9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69" name="Google Shape;569;p22"/>
            <p:cNvSpPr/>
            <p:nvPr/>
          </p:nvSpPr>
          <p:spPr>
            <a:xfrm>
              <a:off x="5030696" y="3024744"/>
              <a:ext cx="1065568" cy="323439"/>
            </a:xfrm>
            <a:custGeom>
              <a:rect b="b" l="l" r="r" t="t"/>
              <a:pathLst>
                <a:path extrusionOk="0" fill="none" h="3096" w="10200">
                  <a:moveTo>
                    <a:pt x="10199" y="3096"/>
                  </a:moveTo>
                  <a:lnTo>
                    <a:pt x="8049" y="3096"/>
                  </a:lnTo>
                  <a:lnTo>
                    <a:pt x="0" y="1"/>
                  </a:lnTo>
                </a:path>
              </a:pathLst>
            </a:custGeom>
            <a:noFill/>
            <a:ln cap="rnd"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70" name="Google Shape;570;p22"/>
            <p:cNvSpPr/>
            <p:nvPr/>
          </p:nvSpPr>
          <p:spPr>
            <a:xfrm>
              <a:off x="4991937" y="2986090"/>
              <a:ext cx="77515" cy="77412"/>
            </a:xfrm>
            <a:custGeom>
              <a:rect b="b" l="l" r="r" t="t"/>
              <a:pathLst>
                <a:path extrusionOk="0" h="741" w="742">
                  <a:moveTo>
                    <a:pt x="371" y="1"/>
                  </a:moveTo>
                  <a:cubicBezTo>
                    <a:pt x="167" y="1"/>
                    <a:pt x="1" y="166"/>
                    <a:pt x="1" y="371"/>
                  </a:cubicBezTo>
                  <a:cubicBezTo>
                    <a:pt x="1" y="576"/>
                    <a:pt x="167" y="741"/>
                    <a:pt x="371" y="741"/>
                  </a:cubicBezTo>
                  <a:cubicBezTo>
                    <a:pt x="575" y="741"/>
                    <a:pt x="741" y="576"/>
                    <a:pt x="741" y="371"/>
                  </a:cubicBezTo>
                  <a:cubicBezTo>
                    <a:pt x="741" y="166"/>
                    <a:pt x="575" y="1"/>
                    <a:pt x="371" y="1"/>
                  </a:cubicBez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71" name="Google Shape;571;p22"/>
            <p:cNvSpPr txBox="1"/>
            <p:nvPr/>
          </p:nvSpPr>
          <p:spPr>
            <a:xfrm>
              <a:off x="6777851" y="3040400"/>
              <a:ext cx="996900" cy="229800"/>
            </a:xfrm>
            <a:prstGeom prst="rect">
              <a:avLst/>
            </a:prstGeom>
            <a:no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b="1" sz="3150">
                <a:solidFill>
                  <a:schemeClr val="lt1"/>
                </a:solidFill>
                <a:latin typeface="Fira Sans Extra Condensed"/>
                <a:ea typeface="Fira Sans Extra Condensed"/>
                <a:cs typeface="Fira Sans Extra Condensed"/>
                <a:sym typeface="Fira Sans Extra Condensed"/>
              </a:endParaRPr>
            </a:p>
          </p:txBody>
        </p:sp>
        <p:sp>
          <p:nvSpPr>
            <p:cNvPr id="572" name="Google Shape;572;p22"/>
            <p:cNvSpPr txBox="1"/>
            <p:nvPr/>
          </p:nvSpPr>
          <p:spPr>
            <a:xfrm>
              <a:off x="6777862" y="3270285"/>
              <a:ext cx="1788300" cy="413700"/>
            </a:xfrm>
            <a:prstGeom prst="rect">
              <a:avLst/>
            </a:prstGeom>
            <a:no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250">
                <a:solidFill>
                  <a:schemeClr val="lt1"/>
                </a:solidFill>
                <a:latin typeface="Roboto"/>
                <a:ea typeface="Roboto"/>
                <a:cs typeface="Roboto"/>
                <a:sym typeface="Roboto"/>
              </a:endParaRPr>
            </a:p>
          </p:txBody>
        </p:sp>
        <p:grpSp>
          <p:nvGrpSpPr>
            <p:cNvPr id="573" name="Google Shape;573;p22"/>
            <p:cNvGrpSpPr/>
            <p:nvPr/>
          </p:nvGrpSpPr>
          <p:grpSpPr>
            <a:xfrm>
              <a:off x="2591960" y="2374178"/>
              <a:ext cx="3523532" cy="1311713"/>
              <a:chOff x="2591960" y="2374178"/>
              <a:chExt cx="3523532" cy="1311713"/>
            </a:xfrm>
          </p:grpSpPr>
          <p:sp>
            <p:nvSpPr>
              <p:cNvPr id="574" name="Google Shape;574;p22"/>
              <p:cNvSpPr/>
              <p:nvPr/>
            </p:nvSpPr>
            <p:spPr>
              <a:xfrm>
                <a:off x="5494015" y="3064399"/>
                <a:ext cx="621477" cy="621492"/>
              </a:xfrm>
              <a:custGeom>
                <a:rect b="b" l="l" r="r" t="t"/>
                <a:pathLst>
                  <a:path extrusionOk="0" h="5949" w="5949">
                    <a:moveTo>
                      <a:pt x="2975" y="0"/>
                    </a:moveTo>
                    <a:cubicBezTo>
                      <a:pt x="1332" y="0"/>
                      <a:pt x="1" y="1332"/>
                      <a:pt x="1" y="2974"/>
                    </a:cubicBezTo>
                    <a:cubicBezTo>
                      <a:pt x="1" y="4617"/>
                      <a:pt x="1332" y="5948"/>
                      <a:pt x="2975" y="5948"/>
                    </a:cubicBezTo>
                    <a:cubicBezTo>
                      <a:pt x="4617" y="5948"/>
                      <a:pt x="5949" y="4617"/>
                      <a:pt x="5949" y="2974"/>
                    </a:cubicBezTo>
                    <a:cubicBezTo>
                      <a:pt x="5949" y="1332"/>
                      <a:pt x="4617" y="0"/>
                      <a:pt x="2975" y="0"/>
                    </a:cubicBezTo>
                    <a:close/>
                  </a:path>
                </a:pathLst>
              </a:custGeom>
              <a:solidFill>
                <a:schemeClr val="dk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75" name="Google Shape;575;p22"/>
              <p:cNvSpPr/>
              <p:nvPr/>
            </p:nvSpPr>
            <p:spPr>
              <a:xfrm>
                <a:off x="2591960" y="2374178"/>
                <a:ext cx="201798" cy="202336"/>
              </a:xfrm>
              <a:custGeom>
                <a:rect b="b" l="l" r="r" t="t"/>
                <a:pathLst>
                  <a:path extrusionOk="0" h="8657" w="8634">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grpSp>
      <p:grpSp>
        <p:nvGrpSpPr>
          <p:cNvPr id="576" name="Google Shape;576;p22"/>
          <p:cNvGrpSpPr/>
          <p:nvPr/>
        </p:nvGrpSpPr>
        <p:grpSpPr>
          <a:xfrm>
            <a:off x="9392757" y="6219202"/>
            <a:ext cx="7979982" cy="3126116"/>
            <a:chOff x="4696496" y="3109678"/>
            <a:chExt cx="3990091" cy="1563097"/>
          </a:xfrm>
        </p:grpSpPr>
        <p:sp>
          <p:nvSpPr>
            <p:cNvPr id="577" name="Google Shape;577;p22"/>
            <p:cNvSpPr/>
            <p:nvPr/>
          </p:nvSpPr>
          <p:spPr>
            <a:xfrm>
              <a:off x="6382587" y="3895175"/>
              <a:ext cx="2304000" cy="777600"/>
            </a:xfrm>
            <a:prstGeom prst="hexagon">
              <a:avLst>
                <a:gd fmla="val 27032" name="adj"/>
                <a:gd fmla="val 115470" name="vf"/>
              </a:avLst>
            </a:prstGeom>
            <a:solidFill>
              <a:srgbClr val="DAE5F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78" name="Google Shape;578;p22"/>
            <p:cNvSpPr/>
            <p:nvPr/>
          </p:nvSpPr>
          <p:spPr>
            <a:xfrm>
              <a:off x="4735254" y="3148332"/>
              <a:ext cx="1361003" cy="1135589"/>
            </a:xfrm>
            <a:custGeom>
              <a:rect b="b" l="l" r="r" t="t"/>
              <a:pathLst>
                <a:path extrusionOk="0" fill="none" h="10870" w="13028">
                  <a:moveTo>
                    <a:pt x="13027" y="10870"/>
                  </a:moveTo>
                  <a:lnTo>
                    <a:pt x="10877" y="10870"/>
                  </a:lnTo>
                  <a:lnTo>
                    <a:pt x="0" y="1"/>
                  </a:lnTo>
                </a:path>
              </a:pathLst>
            </a:custGeom>
            <a:noFill/>
            <a:ln cap="rnd"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79" name="Google Shape;579;p22"/>
            <p:cNvSpPr/>
            <p:nvPr/>
          </p:nvSpPr>
          <p:spPr>
            <a:xfrm>
              <a:off x="4696496" y="3109678"/>
              <a:ext cx="77515" cy="77517"/>
            </a:xfrm>
            <a:custGeom>
              <a:rect b="b" l="l" r="r" t="t"/>
              <a:pathLst>
                <a:path extrusionOk="0" h="742" w="742">
                  <a:moveTo>
                    <a:pt x="371" y="1"/>
                  </a:moveTo>
                  <a:cubicBezTo>
                    <a:pt x="167" y="1"/>
                    <a:pt x="1" y="167"/>
                    <a:pt x="1" y="371"/>
                  </a:cubicBezTo>
                  <a:cubicBezTo>
                    <a:pt x="1" y="575"/>
                    <a:pt x="167" y="741"/>
                    <a:pt x="371" y="741"/>
                  </a:cubicBezTo>
                  <a:cubicBezTo>
                    <a:pt x="575" y="741"/>
                    <a:pt x="741" y="575"/>
                    <a:pt x="741" y="371"/>
                  </a:cubicBezTo>
                  <a:cubicBezTo>
                    <a:pt x="741" y="167"/>
                    <a:pt x="575" y="1"/>
                    <a:pt x="371" y="1"/>
                  </a:cubicBez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580" name="Google Shape;580;p22"/>
            <p:cNvSpPr/>
            <p:nvPr/>
          </p:nvSpPr>
          <p:spPr>
            <a:xfrm>
              <a:off x="6071949" y="3973125"/>
              <a:ext cx="621477" cy="621492"/>
            </a:xfrm>
            <a:custGeom>
              <a:rect b="b" l="l" r="r" t="t"/>
              <a:pathLst>
                <a:path extrusionOk="0" h="5949" w="5949">
                  <a:moveTo>
                    <a:pt x="2975" y="1"/>
                  </a:moveTo>
                  <a:cubicBezTo>
                    <a:pt x="1332" y="1"/>
                    <a:pt x="1" y="1332"/>
                    <a:pt x="1" y="2975"/>
                  </a:cubicBezTo>
                  <a:cubicBezTo>
                    <a:pt x="1" y="4617"/>
                    <a:pt x="1332" y="5949"/>
                    <a:pt x="2975" y="5949"/>
                  </a:cubicBezTo>
                  <a:cubicBezTo>
                    <a:pt x="4617" y="5949"/>
                    <a:pt x="5949" y="4617"/>
                    <a:pt x="5949" y="2975"/>
                  </a:cubicBezTo>
                  <a:cubicBezTo>
                    <a:pt x="5949" y="1332"/>
                    <a:pt x="4617" y="1"/>
                    <a:pt x="2975" y="1"/>
                  </a:cubicBezTo>
                  <a:close/>
                </a:path>
              </a:pathLst>
            </a:custGeom>
            <a:solidFill>
              <a:schemeClr val="dk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sp>
        <p:nvSpPr>
          <p:cNvPr id="581" name="Google Shape;581;p22"/>
          <p:cNvSpPr txBox="1"/>
          <p:nvPr/>
        </p:nvSpPr>
        <p:spPr>
          <a:xfrm>
            <a:off x="643864" y="229678"/>
            <a:ext cx="12477169" cy="1128514"/>
          </a:xfrm>
          <a:prstGeom prst="rect">
            <a:avLst/>
          </a:prstGeom>
          <a:noFill/>
          <a:ln>
            <a:noFill/>
          </a:ln>
        </p:spPr>
        <p:txBody>
          <a:bodyPr anchorCtr="0" anchor="t" bIns="0" lIns="0" spcFirstLastPara="1" rIns="0" wrap="square" tIns="0">
            <a:noAutofit/>
          </a:bodyPr>
          <a:lstStyle/>
          <a:p>
            <a:pPr indent="0" lvl="0" marL="0" marR="0" rtl="0" algn="l">
              <a:lnSpc>
                <a:spcPct val="126000"/>
              </a:lnSpc>
              <a:spcBef>
                <a:spcPts val="0"/>
              </a:spcBef>
              <a:spcAft>
                <a:spcPts val="0"/>
              </a:spcAft>
              <a:buNone/>
            </a:pPr>
            <a:r>
              <a:rPr lang="en-US" sz="7000" u="none">
                <a:solidFill>
                  <a:srgbClr val="C7B189"/>
                </a:solidFill>
                <a:latin typeface="Arial"/>
                <a:ea typeface="Arial"/>
                <a:cs typeface="Arial"/>
                <a:sym typeface="Arial"/>
              </a:rPr>
              <a:t>Target Market </a:t>
            </a:r>
            <a:r>
              <a:rPr lang="en-US" sz="4000" u="none">
                <a:solidFill>
                  <a:srgbClr val="C7B189"/>
                </a:solidFill>
                <a:latin typeface="Arial"/>
                <a:ea typeface="Arial"/>
                <a:cs typeface="Arial"/>
                <a:sym typeface="Arial"/>
              </a:rPr>
              <a:t>(Cont.)</a:t>
            </a:r>
            <a:endParaRPr/>
          </a:p>
        </p:txBody>
      </p:sp>
      <p:sp>
        <p:nvSpPr>
          <p:cNvPr id="582" name="Google Shape;582;p22"/>
          <p:cNvSpPr txBox="1"/>
          <p:nvPr/>
        </p:nvSpPr>
        <p:spPr>
          <a:xfrm>
            <a:off x="547419" y="2343866"/>
            <a:ext cx="5138527" cy="368947"/>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Executive Relocation</a:t>
            </a:r>
            <a:endParaRPr/>
          </a:p>
        </p:txBody>
      </p:sp>
      <p:sp>
        <p:nvSpPr>
          <p:cNvPr id="583" name="Google Shape;583;p22"/>
          <p:cNvSpPr txBox="1"/>
          <p:nvPr/>
        </p:nvSpPr>
        <p:spPr>
          <a:xfrm>
            <a:off x="563639" y="4193253"/>
            <a:ext cx="5138527" cy="368947"/>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Govt. / Private Sectors</a:t>
            </a:r>
            <a:endParaRPr/>
          </a:p>
        </p:txBody>
      </p:sp>
      <p:sp>
        <p:nvSpPr>
          <p:cNvPr id="584" name="Google Shape;584;p22"/>
          <p:cNvSpPr txBox="1"/>
          <p:nvPr/>
        </p:nvSpPr>
        <p:spPr>
          <a:xfrm>
            <a:off x="12542019" y="4140307"/>
            <a:ext cx="5138527" cy="766492"/>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Temporary Insurance</a:t>
            </a:r>
            <a:endParaRPr/>
          </a:p>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 Housing</a:t>
            </a:r>
            <a:endParaRPr/>
          </a:p>
        </p:txBody>
      </p:sp>
      <p:sp>
        <p:nvSpPr>
          <p:cNvPr id="585" name="Google Shape;585;p22"/>
          <p:cNvSpPr txBox="1"/>
          <p:nvPr/>
        </p:nvSpPr>
        <p:spPr>
          <a:xfrm>
            <a:off x="547418" y="7987331"/>
            <a:ext cx="5138527" cy="368947"/>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Business Travelers</a:t>
            </a:r>
            <a:endParaRPr/>
          </a:p>
        </p:txBody>
      </p:sp>
      <p:sp>
        <p:nvSpPr>
          <p:cNvPr id="586" name="Google Shape;586;p22"/>
          <p:cNvSpPr txBox="1"/>
          <p:nvPr/>
        </p:nvSpPr>
        <p:spPr>
          <a:xfrm>
            <a:off x="12500979" y="2272294"/>
            <a:ext cx="5138527" cy="766492"/>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Film &amp; Entertainment</a:t>
            </a:r>
            <a:endParaRPr/>
          </a:p>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Industries</a:t>
            </a:r>
            <a:endParaRPr/>
          </a:p>
        </p:txBody>
      </p:sp>
      <p:sp>
        <p:nvSpPr>
          <p:cNvPr id="587" name="Google Shape;587;p22"/>
          <p:cNvSpPr/>
          <p:nvPr/>
        </p:nvSpPr>
        <p:spPr>
          <a:xfrm>
            <a:off x="13603380" y="3038786"/>
            <a:ext cx="293939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222222"/>
                </a:solidFill>
                <a:latin typeface="Cambria"/>
                <a:ea typeface="Cambria"/>
                <a:cs typeface="Cambria"/>
                <a:sym typeface="Cambria"/>
              </a:rPr>
              <a:t>Actors, Producers and other</a:t>
            </a:r>
            <a:endParaRPr/>
          </a:p>
          <a:p>
            <a:pPr indent="0" lvl="0" marL="0" marR="0" rtl="0" algn="ctr">
              <a:spcBef>
                <a:spcPts val="0"/>
              </a:spcBef>
              <a:spcAft>
                <a:spcPts val="0"/>
              </a:spcAft>
              <a:buNone/>
            </a:pPr>
            <a:r>
              <a:rPr lang="en-US" sz="1800">
                <a:solidFill>
                  <a:srgbClr val="222222"/>
                </a:solidFill>
                <a:latin typeface="Cambria"/>
                <a:ea typeface="Cambria"/>
                <a:cs typeface="Cambria"/>
                <a:sym typeface="Cambria"/>
              </a:rPr>
              <a:t> film or Ad Personnel</a:t>
            </a:r>
            <a:endParaRPr sz="1800">
              <a:solidFill>
                <a:schemeClr val="lt1"/>
              </a:solidFill>
              <a:latin typeface="Cambria"/>
              <a:ea typeface="Cambria"/>
              <a:cs typeface="Cambria"/>
              <a:sym typeface="Cambria"/>
            </a:endParaRPr>
          </a:p>
        </p:txBody>
      </p:sp>
      <p:sp>
        <p:nvSpPr>
          <p:cNvPr id="588" name="Google Shape;588;p22"/>
          <p:cNvSpPr txBox="1"/>
          <p:nvPr/>
        </p:nvSpPr>
        <p:spPr>
          <a:xfrm>
            <a:off x="718471" y="6061984"/>
            <a:ext cx="5138527" cy="368947"/>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Sports &amp; Entertainment</a:t>
            </a:r>
            <a:endParaRPr/>
          </a:p>
        </p:txBody>
      </p:sp>
      <p:sp>
        <p:nvSpPr>
          <p:cNvPr id="589" name="Google Shape;589;p22"/>
          <p:cNvSpPr/>
          <p:nvPr/>
        </p:nvSpPr>
        <p:spPr>
          <a:xfrm>
            <a:off x="-1447800" y="6457551"/>
            <a:ext cx="9144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mbria"/>
                <a:ea typeface="Cambria"/>
                <a:cs typeface="Cambria"/>
                <a:sym typeface="Cambria"/>
              </a:rPr>
              <a:t>MLSE, Toronto Maple Leafs, </a:t>
            </a:r>
            <a:endParaRPr/>
          </a:p>
          <a:p>
            <a:pPr indent="0" lvl="0" marL="0" marR="0" rtl="0" algn="ctr">
              <a:spcBef>
                <a:spcPts val="0"/>
              </a:spcBef>
              <a:spcAft>
                <a:spcPts val="0"/>
              </a:spcAft>
              <a:buNone/>
            </a:pPr>
            <a:r>
              <a:rPr lang="en-US" sz="1800">
                <a:solidFill>
                  <a:schemeClr val="dk1"/>
                </a:solidFill>
                <a:latin typeface="Cambria"/>
                <a:ea typeface="Cambria"/>
                <a:cs typeface="Cambria"/>
                <a:sym typeface="Cambria"/>
              </a:rPr>
              <a:t>Toronto Raptors, Toronto Blue Jays</a:t>
            </a:r>
            <a:endParaRPr/>
          </a:p>
          <a:p>
            <a:pPr indent="0" lvl="0" marL="0" marR="0" rtl="0" algn="ctr">
              <a:spcBef>
                <a:spcPts val="0"/>
              </a:spcBef>
              <a:spcAft>
                <a:spcPts val="0"/>
              </a:spcAft>
              <a:buNone/>
            </a:pPr>
            <a:r>
              <a:rPr lang="en-US" sz="1800">
                <a:solidFill>
                  <a:schemeClr val="dk1"/>
                </a:solidFill>
                <a:latin typeface="Cambria"/>
                <a:ea typeface="Cambria"/>
                <a:cs typeface="Cambria"/>
                <a:sym typeface="Cambria"/>
              </a:rPr>
              <a:t>Players and Executives</a:t>
            </a:r>
            <a:endParaRPr/>
          </a:p>
        </p:txBody>
      </p:sp>
      <p:sp>
        <p:nvSpPr>
          <p:cNvPr id="590" name="Google Shape;590;p22"/>
          <p:cNvSpPr txBox="1"/>
          <p:nvPr/>
        </p:nvSpPr>
        <p:spPr>
          <a:xfrm>
            <a:off x="12330913" y="6143558"/>
            <a:ext cx="5138527" cy="766492"/>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Conference/Event </a:t>
            </a:r>
            <a:endParaRPr/>
          </a:p>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Attendees</a:t>
            </a:r>
            <a:endParaRPr/>
          </a:p>
        </p:txBody>
      </p:sp>
      <p:sp>
        <p:nvSpPr>
          <p:cNvPr id="591" name="Google Shape;591;p22"/>
          <p:cNvSpPr/>
          <p:nvPr/>
        </p:nvSpPr>
        <p:spPr>
          <a:xfrm>
            <a:off x="13550166" y="6997470"/>
            <a:ext cx="297805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mbria"/>
                <a:ea typeface="Cambria"/>
                <a:cs typeface="Cambria"/>
                <a:sym typeface="Cambria"/>
              </a:rPr>
              <a:t>PDAC, Molson Indy and TIFF</a:t>
            </a:r>
            <a:endParaRPr sz="1800">
              <a:solidFill>
                <a:schemeClr val="dk1"/>
              </a:solidFill>
              <a:latin typeface="Calibri"/>
              <a:ea typeface="Calibri"/>
              <a:cs typeface="Calibri"/>
              <a:sym typeface="Calibri"/>
            </a:endParaRPr>
          </a:p>
        </p:txBody>
      </p:sp>
      <p:sp>
        <p:nvSpPr>
          <p:cNvPr id="592" name="Google Shape;592;p22"/>
          <p:cNvSpPr/>
          <p:nvPr/>
        </p:nvSpPr>
        <p:spPr>
          <a:xfrm>
            <a:off x="5410200" y="4533900"/>
            <a:ext cx="416092" cy="404661"/>
          </a:xfrm>
          <a:custGeom>
            <a:rect b="b" l="l" r="r" t="t"/>
            <a:pathLst>
              <a:path extrusionOk="0" h="8586" w="8539">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93" name="Google Shape;593;p22"/>
          <p:cNvSpPr/>
          <p:nvPr/>
        </p:nvSpPr>
        <p:spPr>
          <a:xfrm>
            <a:off x="5181600" y="4686300"/>
            <a:ext cx="413217" cy="477984"/>
          </a:xfrm>
          <a:custGeom>
            <a:rect b="b" l="l" r="r" t="t"/>
            <a:pathLst>
              <a:path extrusionOk="0" h="8657" w="8634">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594" name="Google Shape;594;p22"/>
          <p:cNvPicPr preferRelativeResize="0"/>
          <p:nvPr/>
        </p:nvPicPr>
        <p:blipFill rotWithShape="1">
          <a:blip r:embed="rId3">
            <a:alphaModFix/>
          </a:blip>
          <a:srcRect b="0" l="0" r="0" t="0"/>
          <a:stretch/>
        </p:blipFill>
        <p:spPr>
          <a:xfrm>
            <a:off x="12488331" y="2652978"/>
            <a:ext cx="587749" cy="482689"/>
          </a:xfrm>
          <a:prstGeom prst="rect">
            <a:avLst/>
          </a:prstGeom>
          <a:noFill/>
          <a:ln>
            <a:noFill/>
          </a:ln>
        </p:spPr>
      </p:pic>
      <p:pic>
        <p:nvPicPr>
          <p:cNvPr id="595" name="Google Shape;595;p22"/>
          <p:cNvPicPr preferRelativeResize="0"/>
          <p:nvPr/>
        </p:nvPicPr>
        <p:blipFill rotWithShape="1">
          <a:blip r:embed="rId4">
            <a:alphaModFix/>
          </a:blip>
          <a:srcRect b="0" l="0" r="0" t="0"/>
          <a:stretch/>
        </p:blipFill>
        <p:spPr>
          <a:xfrm>
            <a:off x="12443378" y="6337872"/>
            <a:ext cx="677654" cy="682775"/>
          </a:xfrm>
          <a:prstGeom prst="rect">
            <a:avLst/>
          </a:prstGeom>
          <a:noFill/>
          <a:ln>
            <a:noFill/>
          </a:ln>
        </p:spPr>
      </p:pic>
      <p:pic>
        <p:nvPicPr>
          <p:cNvPr id="596" name="Google Shape;596;p22"/>
          <p:cNvPicPr preferRelativeResize="0"/>
          <p:nvPr/>
        </p:nvPicPr>
        <p:blipFill rotWithShape="1">
          <a:blip r:embed="rId5">
            <a:alphaModFix/>
          </a:blip>
          <a:srcRect b="0" l="0" r="0" t="0"/>
          <a:stretch/>
        </p:blipFill>
        <p:spPr>
          <a:xfrm>
            <a:off x="5224059" y="2688166"/>
            <a:ext cx="613011" cy="475083"/>
          </a:xfrm>
          <a:prstGeom prst="rect">
            <a:avLst/>
          </a:prstGeom>
          <a:noFill/>
          <a:ln>
            <a:noFill/>
          </a:ln>
        </p:spPr>
      </p:pic>
      <p:sp>
        <p:nvSpPr>
          <p:cNvPr id="597" name="Google Shape;597;p22"/>
          <p:cNvSpPr/>
          <p:nvPr/>
        </p:nvSpPr>
        <p:spPr>
          <a:xfrm rot="10800000">
            <a:off x="12500145" y="8255169"/>
            <a:ext cx="473582" cy="585628"/>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598" name="Google Shape;598;p22"/>
          <p:cNvSpPr txBox="1"/>
          <p:nvPr/>
        </p:nvSpPr>
        <p:spPr>
          <a:xfrm>
            <a:off x="12500979" y="7957877"/>
            <a:ext cx="5138527" cy="795089"/>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High-Net Worth </a:t>
            </a:r>
            <a:endParaRPr/>
          </a:p>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Individuals</a:t>
            </a:r>
            <a:endParaRPr/>
          </a:p>
        </p:txBody>
      </p:sp>
      <p:sp>
        <p:nvSpPr>
          <p:cNvPr id="599" name="Google Shape;599;p22"/>
          <p:cNvSpPr/>
          <p:nvPr/>
        </p:nvSpPr>
        <p:spPr>
          <a:xfrm>
            <a:off x="13650392" y="8819674"/>
            <a:ext cx="286597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mbria"/>
                <a:ea typeface="Cambria"/>
                <a:cs typeface="Cambria"/>
                <a:sym typeface="Cambria"/>
              </a:rPr>
              <a:t>Leisure/pleasure travelers</a:t>
            </a:r>
            <a:endParaRPr sz="1800">
              <a:solidFill>
                <a:schemeClr val="dk1"/>
              </a:solidFill>
              <a:latin typeface="Calibri"/>
              <a:ea typeface="Calibri"/>
              <a:cs typeface="Calibri"/>
              <a:sym typeface="Calibri"/>
            </a:endParaRPr>
          </a:p>
        </p:txBody>
      </p:sp>
      <p:sp>
        <p:nvSpPr>
          <p:cNvPr id="600" name="Google Shape;600;p22"/>
          <p:cNvSpPr/>
          <p:nvPr/>
        </p:nvSpPr>
        <p:spPr>
          <a:xfrm rot="10800000">
            <a:off x="9644044" y="923104"/>
            <a:ext cx="15650790" cy="21787"/>
          </a:xfrm>
          <a:custGeom>
            <a:rect b="b" l="l" r="r" t="t"/>
            <a:pathLst>
              <a:path extrusionOk="0" h="69850" w="50177759">
                <a:moveTo>
                  <a:pt x="49886930" y="0"/>
                </a:moveTo>
                <a:lnTo>
                  <a:pt x="0" y="0"/>
                </a:lnTo>
                <a:lnTo>
                  <a:pt x="0" y="69850"/>
                </a:lnTo>
                <a:lnTo>
                  <a:pt x="50177759" y="69850"/>
                </a:lnTo>
                <a:lnTo>
                  <a:pt x="50177759" y="0"/>
                </a:lnTo>
                <a:close/>
              </a:path>
            </a:pathLst>
          </a:custGeom>
          <a:solidFill>
            <a:srgbClr val="000000"/>
          </a:solidFill>
          <a:ln>
            <a:noFill/>
          </a:ln>
        </p:spPr>
      </p:sp>
      <p:pic>
        <p:nvPicPr>
          <p:cNvPr id="601" name="Google Shape;601;p22"/>
          <p:cNvPicPr preferRelativeResize="0"/>
          <p:nvPr/>
        </p:nvPicPr>
        <p:blipFill rotWithShape="1">
          <a:blip r:embed="rId6">
            <a:alphaModFix/>
          </a:blip>
          <a:srcRect b="0" l="0" r="0" t="0"/>
          <a:stretch/>
        </p:blipFill>
        <p:spPr>
          <a:xfrm>
            <a:off x="17068647" y="9290363"/>
            <a:ext cx="923553" cy="923553"/>
          </a:xfrm>
          <a:prstGeom prst="rect">
            <a:avLst/>
          </a:prstGeom>
          <a:noFill/>
          <a:ln>
            <a:noFill/>
          </a:ln>
        </p:spPr>
      </p:pic>
      <p:sp>
        <p:nvSpPr>
          <p:cNvPr id="602" name="Google Shape;602;p22"/>
          <p:cNvSpPr/>
          <p:nvPr/>
        </p:nvSpPr>
        <p:spPr>
          <a:xfrm>
            <a:off x="706857" y="9543246"/>
            <a:ext cx="585417" cy="4770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500">
                <a:solidFill>
                  <a:srgbClr val="000000"/>
                </a:solidFill>
                <a:latin typeface="Arial"/>
                <a:ea typeface="Arial"/>
                <a:cs typeface="Arial"/>
                <a:sym typeface="Arial"/>
              </a:rPr>
              <a:t>09</a:t>
            </a:r>
            <a:endParaRPr sz="2500">
              <a:solidFill>
                <a:schemeClr val="dk1"/>
              </a:solidFill>
              <a:latin typeface="Calibri"/>
              <a:ea typeface="Calibri"/>
              <a:cs typeface="Calibri"/>
              <a:sym typeface="Calibri"/>
            </a:endParaRPr>
          </a:p>
        </p:txBody>
      </p:sp>
      <p:sp>
        <p:nvSpPr>
          <p:cNvPr id="603" name="Google Shape;603;p22"/>
          <p:cNvSpPr/>
          <p:nvPr/>
        </p:nvSpPr>
        <p:spPr>
          <a:xfrm rot="10800000">
            <a:off x="3130488" y="9855245"/>
            <a:ext cx="13633380"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604" name="Google Shape;604;p22"/>
          <p:cNvSpPr/>
          <p:nvPr/>
        </p:nvSpPr>
        <p:spPr>
          <a:xfrm>
            <a:off x="662620" y="1563431"/>
            <a:ext cx="2246705" cy="532069"/>
          </a:xfrm>
          <a:prstGeom prst="rect">
            <a:avLst/>
          </a:prstGeom>
          <a:noFill/>
          <a:ln>
            <a:noFill/>
          </a:ln>
        </p:spPr>
        <p:txBody>
          <a:bodyPr anchorCtr="0" anchor="t" bIns="45700" lIns="91425" spcFirstLastPara="1" rIns="91425" wrap="square" tIns="45700">
            <a:noAutofit/>
          </a:bodyPr>
          <a:lstStyle/>
          <a:p>
            <a:pPr indent="0" lvl="0" marL="0" marR="0" rtl="0" algn="l">
              <a:lnSpc>
                <a:spcPct val="65000"/>
              </a:lnSpc>
              <a:spcBef>
                <a:spcPts val="0"/>
              </a:spcBef>
              <a:spcAft>
                <a:spcPts val="0"/>
              </a:spcAft>
              <a:buNone/>
            </a:pPr>
            <a:r>
              <a:rPr lang="en-US" sz="4800" cap="small">
                <a:solidFill>
                  <a:schemeClr val="dk1"/>
                </a:solidFill>
                <a:latin typeface="Arial"/>
                <a:ea typeface="Arial"/>
                <a:cs typeface="Arial"/>
                <a:sym typeface="Arial"/>
              </a:rPr>
              <a:t>clients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3"/>
          <p:cNvSpPr/>
          <p:nvPr/>
        </p:nvSpPr>
        <p:spPr>
          <a:xfrm flipH="1">
            <a:off x="10469467" y="3499117"/>
            <a:ext cx="3327843" cy="5223987"/>
          </a:xfrm>
          <a:prstGeom prst="rightBrace">
            <a:avLst>
              <a:gd fmla="val 11949" name="adj1"/>
              <a:gd fmla="val 50000" name="adj2"/>
            </a:avLst>
          </a:prstGeom>
          <a:noFill/>
          <a:ln cap="flat" cmpd="sng" w="2857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cxnSp>
        <p:nvCxnSpPr>
          <p:cNvPr id="611" name="Google Shape;611;p23"/>
          <p:cNvCxnSpPr/>
          <p:nvPr/>
        </p:nvCxnSpPr>
        <p:spPr>
          <a:xfrm>
            <a:off x="10563327" y="6133407"/>
            <a:ext cx="2350284" cy="0"/>
          </a:xfrm>
          <a:prstGeom prst="straightConnector1">
            <a:avLst/>
          </a:prstGeom>
          <a:noFill/>
          <a:ln cap="flat" cmpd="sng" w="28575">
            <a:solidFill>
              <a:srgbClr val="7F7F7F"/>
            </a:solidFill>
            <a:prstDash val="solid"/>
            <a:round/>
            <a:headEnd len="sm" w="sm" type="none"/>
            <a:tailEnd len="sm" w="sm" type="none"/>
          </a:ln>
        </p:spPr>
      </p:cxnSp>
      <p:cxnSp>
        <p:nvCxnSpPr>
          <p:cNvPr id="612" name="Google Shape;612;p23"/>
          <p:cNvCxnSpPr/>
          <p:nvPr/>
        </p:nvCxnSpPr>
        <p:spPr>
          <a:xfrm>
            <a:off x="5286019" y="6097550"/>
            <a:ext cx="2350284" cy="0"/>
          </a:xfrm>
          <a:prstGeom prst="straightConnector1">
            <a:avLst/>
          </a:prstGeom>
          <a:noFill/>
          <a:ln cap="flat" cmpd="sng" w="28575">
            <a:solidFill>
              <a:srgbClr val="7F7F7F"/>
            </a:solidFill>
            <a:prstDash val="solid"/>
            <a:round/>
            <a:headEnd len="sm" w="sm" type="none"/>
            <a:tailEnd len="sm" w="sm" type="none"/>
          </a:ln>
        </p:spPr>
      </p:cxnSp>
      <p:sp>
        <p:nvSpPr>
          <p:cNvPr id="613" name="Google Shape;613;p23"/>
          <p:cNvSpPr/>
          <p:nvPr/>
        </p:nvSpPr>
        <p:spPr>
          <a:xfrm>
            <a:off x="5024935" y="3471495"/>
            <a:ext cx="3146240" cy="5223987"/>
          </a:xfrm>
          <a:prstGeom prst="rightBrace">
            <a:avLst>
              <a:gd fmla="val 11949" name="adj1"/>
              <a:gd fmla="val 50000" name="adj2"/>
            </a:avLst>
          </a:prstGeom>
          <a:noFill/>
          <a:ln cap="flat" cmpd="sng" w="2857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grpSp>
        <p:nvGrpSpPr>
          <p:cNvPr id="614" name="Google Shape;614;p23"/>
          <p:cNvGrpSpPr/>
          <p:nvPr/>
        </p:nvGrpSpPr>
        <p:grpSpPr>
          <a:xfrm>
            <a:off x="1437097" y="5417744"/>
            <a:ext cx="3917930" cy="1422029"/>
            <a:chOff x="357052" y="3821075"/>
            <a:chExt cx="2099438" cy="762000"/>
          </a:xfrm>
        </p:grpSpPr>
        <p:sp>
          <p:nvSpPr>
            <p:cNvPr id="615" name="Google Shape;615;p23"/>
            <p:cNvSpPr/>
            <p:nvPr/>
          </p:nvSpPr>
          <p:spPr>
            <a:xfrm rot="-5400000">
              <a:off x="1023757" y="3154370"/>
              <a:ext cx="762000" cy="2095409"/>
            </a:xfrm>
            <a:prstGeom prst="round2SameRect">
              <a:avLst>
                <a:gd fmla="val 50000" name="adj1"/>
                <a:gd fmla="val 0" name="adj2"/>
              </a:avLst>
            </a:prstGeom>
            <a:solidFill>
              <a:srgbClr val="DDD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616" name="Google Shape;616;p23"/>
            <p:cNvSpPr/>
            <p:nvPr/>
          </p:nvSpPr>
          <p:spPr>
            <a:xfrm>
              <a:off x="2177886" y="3822662"/>
              <a:ext cx="278605" cy="758825"/>
            </a:xfrm>
            <a:prstGeom prst="rect">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617" name="Google Shape;617;p23"/>
          <p:cNvSpPr/>
          <p:nvPr/>
        </p:nvSpPr>
        <p:spPr>
          <a:xfrm rot="-5400000">
            <a:off x="2572494" y="6730159"/>
            <a:ext cx="1422029" cy="3910410"/>
          </a:xfrm>
          <a:prstGeom prst="round2SameRect">
            <a:avLst>
              <a:gd fmla="val 50000" name="adj1"/>
              <a:gd fmla="val 0" name="adj2"/>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618" name="Google Shape;618;p23"/>
          <p:cNvSpPr/>
          <p:nvPr/>
        </p:nvSpPr>
        <p:spPr>
          <a:xfrm>
            <a:off x="4833477" y="7977312"/>
            <a:ext cx="519927" cy="1416104"/>
          </a:xfrm>
          <a:prstGeom prst="rect">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619" name="Google Shape;619;p23"/>
          <p:cNvGrpSpPr/>
          <p:nvPr/>
        </p:nvGrpSpPr>
        <p:grpSpPr>
          <a:xfrm>
            <a:off x="1427104" y="2994695"/>
            <a:ext cx="3917930" cy="1422029"/>
            <a:chOff x="357052" y="1983903"/>
            <a:chExt cx="2099438" cy="762000"/>
          </a:xfrm>
        </p:grpSpPr>
        <p:sp>
          <p:nvSpPr>
            <p:cNvPr id="620" name="Google Shape;620;p23"/>
            <p:cNvSpPr/>
            <p:nvPr/>
          </p:nvSpPr>
          <p:spPr>
            <a:xfrm rot="-5400000">
              <a:off x="1023757" y="1317198"/>
              <a:ext cx="762000" cy="2095409"/>
            </a:xfrm>
            <a:prstGeom prst="round2SameRect">
              <a:avLst>
                <a:gd fmla="val 50000" name="adj1"/>
                <a:gd fmla="val 0" name="adj2"/>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621" name="Google Shape;621;p23"/>
            <p:cNvSpPr/>
            <p:nvPr/>
          </p:nvSpPr>
          <p:spPr>
            <a:xfrm>
              <a:off x="2177886" y="1985490"/>
              <a:ext cx="278605" cy="758825"/>
            </a:xfrm>
            <a:prstGeom prst="rect">
              <a:avLst/>
            </a:prstGeom>
            <a:solidFill>
              <a:srgbClr val="3660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grpSp>
        <p:nvGrpSpPr>
          <p:cNvPr id="622" name="Google Shape;622;p23"/>
          <p:cNvGrpSpPr/>
          <p:nvPr/>
        </p:nvGrpSpPr>
        <p:grpSpPr>
          <a:xfrm>
            <a:off x="12991669" y="7979112"/>
            <a:ext cx="4023403" cy="1422029"/>
            <a:chOff x="6687511" y="4729268"/>
            <a:chExt cx="2099439" cy="762000"/>
          </a:xfrm>
        </p:grpSpPr>
        <p:sp>
          <p:nvSpPr>
            <p:cNvPr id="623" name="Google Shape;623;p23"/>
            <p:cNvSpPr/>
            <p:nvPr/>
          </p:nvSpPr>
          <p:spPr>
            <a:xfrm flipH="1" rot="5400000">
              <a:off x="7358245" y="4062564"/>
              <a:ext cx="762000" cy="2095409"/>
            </a:xfrm>
            <a:prstGeom prst="round2SameRect">
              <a:avLst>
                <a:gd fmla="val 50000" name="adj1"/>
                <a:gd fmla="val 0" name="adj2"/>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624" name="Google Shape;624;p23"/>
            <p:cNvSpPr/>
            <p:nvPr/>
          </p:nvSpPr>
          <p:spPr>
            <a:xfrm flipH="1">
              <a:off x="6687511" y="4730856"/>
              <a:ext cx="278605" cy="758825"/>
            </a:xfrm>
            <a:prstGeom prst="rect">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625" name="Google Shape;625;p23"/>
          <p:cNvSpPr/>
          <p:nvPr/>
        </p:nvSpPr>
        <p:spPr>
          <a:xfrm flipH="1" rot="5400000">
            <a:off x="14176601" y="1642311"/>
            <a:ext cx="1422029" cy="3910409"/>
          </a:xfrm>
          <a:prstGeom prst="round2SameRect">
            <a:avLst>
              <a:gd fmla="val 50000" name="adj1"/>
              <a:gd fmla="val 0" name="adj2"/>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626" name="Google Shape;626;p23"/>
          <p:cNvSpPr/>
          <p:nvPr/>
        </p:nvSpPr>
        <p:spPr>
          <a:xfrm flipH="1">
            <a:off x="12936736" y="2886501"/>
            <a:ext cx="519927" cy="1416104"/>
          </a:xfrm>
          <a:prstGeom prst="rect">
            <a:avLst/>
          </a:prstGeom>
          <a:solidFill>
            <a:srgbClr val="3660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627" name="Google Shape;627;p23"/>
          <p:cNvGrpSpPr/>
          <p:nvPr/>
        </p:nvGrpSpPr>
        <p:grpSpPr>
          <a:xfrm>
            <a:off x="12905233" y="5369232"/>
            <a:ext cx="4163414" cy="1422029"/>
            <a:chOff x="6687511" y="3810682"/>
            <a:chExt cx="2099439" cy="762000"/>
          </a:xfrm>
        </p:grpSpPr>
        <p:sp>
          <p:nvSpPr>
            <p:cNvPr id="628" name="Google Shape;628;p23"/>
            <p:cNvSpPr/>
            <p:nvPr/>
          </p:nvSpPr>
          <p:spPr>
            <a:xfrm flipH="1" rot="5400000">
              <a:off x="7358245" y="3143978"/>
              <a:ext cx="762000" cy="2095409"/>
            </a:xfrm>
            <a:prstGeom prst="round2SameRect">
              <a:avLst>
                <a:gd fmla="val 50000" name="adj1"/>
                <a:gd fmla="val 0" name="adj2"/>
              </a:avLst>
            </a:prstGeom>
            <a:solidFill>
              <a:srgbClr val="DDD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629" name="Google Shape;629;p23"/>
            <p:cNvSpPr/>
            <p:nvPr/>
          </p:nvSpPr>
          <p:spPr>
            <a:xfrm flipH="1">
              <a:off x="6687511" y="3812270"/>
              <a:ext cx="278605" cy="758825"/>
            </a:xfrm>
            <a:prstGeom prst="rect">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grpSp>
        <p:nvGrpSpPr>
          <p:cNvPr id="630" name="Google Shape;630;p23"/>
          <p:cNvGrpSpPr/>
          <p:nvPr/>
        </p:nvGrpSpPr>
        <p:grpSpPr>
          <a:xfrm>
            <a:off x="7636303" y="4895706"/>
            <a:ext cx="3162464" cy="2500658"/>
            <a:chOff x="3655143" y="3416916"/>
            <a:chExt cx="1694618" cy="1339988"/>
          </a:xfrm>
        </p:grpSpPr>
        <p:grpSp>
          <p:nvGrpSpPr>
            <p:cNvPr id="631" name="Google Shape;631;p23"/>
            <p:cNvGrpSpPr/>
            <p:nvPr/>
          </p:nvGrpSpPr>
          <p:grpSpPr>
            <a:xfrm>
              <a:off x="3655143" y="3416916"/>
              <a:ext cx="1694618" cy="1339988"/>
              <a:chOff x="3655143" y="3416916"/>
              <a:chExt cx="1694618" cy="1339988"/>
            </a:xfrm>
          </p:grpSpPr>
          <p:grpSp>
            <p:nvGrpSpPr>
              <p:cNvPr id="632" name="Google Shape;632;p23"/>
              <p:cNvGrpSpPr/>
              <p:nvPr/>
            </p:nvGrpSpPr>
            <p:grpSpPr>
              <a:xfrm>
                <a:off x="3867037" y="3416916"/>
                <a:ext cx="1335112" cy="1339988"/>
                <a:chOff x="3867037" y="3416916"/>
                <a:chExt cx="1335112" cy="1339988"/>
              </a:xfrm>
            </p:grpSpPr>
            <p:sp>
              <p:nvSpPr>
                <p:cNvPr id="633" name="Google Shape;633;p23"/>
                <p:cNvSpPr/>
                <p:nvPr/>
              </p:nvSpPr>
              <p:spPr>
                <a:xfrm>
                  <a:off x="4526837" y="3416916"/>
                  <a:ext cx="675312" cy="1339988"/>
                </a:xfrm>
                <a:custGeom>
                  <a:rect b="b" l="l" r="r" t="t"/>
                  <a:pathLst>
                    <a:path extrusionOk="0" h="2617390" w="1319083">
                      <a:moveTo>
                        <a:pt x="10388" y="0"/>
                      </a:moveTo>
                      <a:cubicBezTo>
                        <a:pt x="733160" y="0"/>
                        <a:pt x="1319083" y="585923"/>
                        <a:pt x="1319083" y="1308695"/>
                      </a:cubicBezTo>
                      <a:cubicBezTo>
                        <a:pt x="1319083" y="2031467"/>
                        <a:pt x="733160" y="2617390"/>
                        <a:pt x="10388" y="2617390"/>
                      </a:cubicBezTo>
                      <a:lnTo>
                        <a:pt x="0" y="2616866"/>
                      </a:lnTo>
                      <a:lnTo>
                        <a:pt x="0" y="525"/>
                      </a:lnTo>
                      <a:lnTo>
                        <a:pt x="10388" y="0"/>
                      </a:lnTo>
                      <a:close/>
                    </a:path>
                  </a:pathLst>
                </a:custGeom>
                <a:solidFill>
                  <a:srgbClr val="9389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634" name="Google Shape;634;p23"/>
                <p:cNvSpPr/>
                <p:nvPr/>
              </p:nvSpPr>
              <p:spPr>
                <a:xfrm>
                  <a:off x="3867037" y="3417421"/>
                  <a:ext cx="659994" cy="1338978"/>
                </a:xfrm>
                <a:custGeom>
                  <a:rect b="b" l="l" r="r" t="t"/>
                  <a:pathLst>
                    <a:path extrusionOk="0" h="2615418" w="1289163">
                      <a:moveTo>
                        <a:pt x="1289163" y="0"/>
                      </a:moveTo>
                      <a:lnTo>
                        <a:pt x="1289163" y="2615418"/>
                      </a:lnTo>
                      <a:lnTo>
                        <a:pt x="1174889" y="2609647"/>
                      </a:lnTo>
                      <a:cubicBezTo>
                        <a:pt x="514972" y="2542629"/>
                        <a:pt x="0" y="1985308"/>
                        <a:pt x="0" y="1307709"/>
                      </a:cubicBezTo>
                      <a:cubicBezTo>
                        <a:pt x="0" y="630110"/>
                        <a:pt x="514972" y="72789"/>
                        <a:pt x="1174889" y="5771"/>
                      </a:cubicBezTo>
                      <a:lnTo>
                        <a:pt x="1289163" y="0"/>
                      </a:lnTo>
                      <a:close/>
                    </a:path>
                  </a:pathLst>
                </a:cu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635" name="Google Shape;635;p23"/>
              <p:cNvSpPr/>
              <p:nvPr/>
            </p:nvSpPr>
            <p:spPr>
              <a:xfrm>
                <a:off x="3655143" y="4038485"/>
                <a:ext cx="354069" cy="78337"/>
              </a:xfrm>
              <a:prstGeom prst="rect">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636" name="Google Shape;636;p23"/>
              <p:cNvSpPr/>
              <p:nvPr/>
            </p:nvSpPr>
            <p:spPr>
              <a:xfrm>
                <a:off x="4995692" y="4041666"/>
                <a:ext cx="354069" cy="78337"/>
              </a:xfrm>
              <a:prstGeom prst="rect">
                <a:avLst/>
              </a:prstGeom>
              <a:solidFill>
                <a:srgbClr val="233B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637" name="Google Shape;637;p23"/>
            <p:cNvSpPr/>
            <p:nvPr/>
          </p:nvSpPr>
          <p:spPr>
            <a:xfrm>
              <a:off x="3919336" y="3471653"/>
              <a:ext cx="1230514" cy="123051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descr="Hand shake" id="638" name="Google Shape;638;p23"/>
          <p:cNvSpPr/>
          <p:nvPr/>
        </p:nvSpPr>
        <p:spPr>
          <a:xfrm>
            <a:off x="8915400" y="4914900"/>
            <a:ext cx="457200" cy="457200"/>
          </a:xfrm>
          <a:prstGeom prst="rect">
            <a:avLst/>
          </a:prstGeom>
          <a:noFill/>
          <a:ln>
            <a:noFill/>
          </a:ln>
        </p:spPr>
        <p:txBody>
          <a:bodyPr anchorCtr="0" anchor="t" bIns="68575" lIns="137150" spcFirstLastPara="1" rIns="137150" wrap="square" tIns="68575">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grpSp>
        <p:nvGrpSpPr>
          <p:cNvPr id="639" name="Google Shape;639;p23"/>
          <p:cNvGrpSpPr/>
          <p:nvPr/>
        </p:nvGrpSpPr>
        <p:grpSpPr>
          <a:xfrm>
            <a:off x="16035205" y="5694592"/>
            <a:ext cx="773547" cy="718843"/>
            <a:chOff x="5322564" y="5424709"/>
            <a:chExt cx="929890" cy="705454"/>
          </a:xfrm>
        </p:grpSpPr>
        <p:sp>
          <p:nvSpPr>
            <p:cNvPr id="640" name="Google Shape;640;p23"/>
            <p:cNvSpPr/>
            <p:nvPr/>
          </p:nvSpPr>
          <p:spPr>
            <a:xfrm rot="-286731">
              <a:off x="5509807" y="5860437"/>
              <a:ext cx="158517" cy="263582"/>
            </a:xfrm>
            <a:prstGeom prst="roundRect">
              <a:avLst>
                <a:gd fmla="val 50000" name="adj"/>
              </a:avLst>
            </a:prstGeom>
            <a:solidFill>
              <a:srgbClr val="9B97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641" name="Google Shape;641;p23"/>
            <p:cNvSpPr/>
            <p:nvPr/>
          </p:nvSpPr>
          <p:spPr>
            <a:xfrm rot="-978155">
              <a:off x="5355703" y="5763880"/>
              <a:ext cx="90391" cy="249056"/>
            </a:xfrm>
            <a:custGeom>
              <a:rect b="b" l="l" r="r" t="t"/>
              <a:pathLst>
                <a:path extrusionOk="0" h="389072" w="141208">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solidFill>
              <a:srgbClr val="9B97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642" name="Google Shape;642;p23"/>
            <p:cNvSpPr/>
            <p:nvPr/>
          </p:nvSpPr>
          <p:spPr>
            <a:xfrm rot="-201071">
              <a:off x="5898450" y="5434094"/>
              <a:ext cx="337695" cy="567865"/>
            </a:xfrm>
            <a:custGeom>
              <a:rect b="b" l="l" r="r" t="t"/>
              <a:pathLst>
                <a:path extrusionOk="0" h="887111" w="527543">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solidFill>
              <a:srgbClr val="9B97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643" name="Google Shape;643;p23"/>
            <p:cNvSpPr/>
            <p:nvPr/>
          </p:nvSpPr>
          <p:spPr>
            <a:xfrm rot="-201071">
              <a:off x="5930693" y="5550530"/>
              <a:ext cx="193220" cy="324916"/>
            </a:xfrm>
            <a:custGeom>
              <a:rect b="b" l="l" r="r" t="t"/>
              <a:pathLst>
                <a:path extrusionOk="0" h="887111" w="527543">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solidFill>
              <a:srgbClr val="9B97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644" name="Google Shape;644;p23"/>
            <p:cNvSpPr/>
            <p:nvPr/>
          </p:nvSpPr>
          <p:spPr>
            <a:xfrm rot="-201071">
              <a:off x="5958262" y="5658340"/>
              <a:ext cx="77290" cy="129970"/>
            </a:xfrm>
            <a:custGeom>
              <a:rect b="b" l="l" r="r" t="t"/>
              <a:pathLst>
                <a:path extrusionOk="0" h="887111" w="527543">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solidFill>
              <a:srgbClr val="9B97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sp>
        <p:nvSpPr>
          <p:cNvPr id="645" name="Google Shape;645;p23"/>
          <p:cNvSpPr txBox="1"/>
          <p:nvPr/>
        </p:nvSpPr>
        <p:spPr>
          <a:xfrm>
            <a:off x="573895" y="373170"/>
            <a:ext cx="6032066" cy="2181366"/>
          </a:xfrm>
          <a:prstGeom prst="rect">
            <a:avLst/>
          </a:prstGeom>
          <a:noFill/>
          <a:ln>
            <a:noFill/>
          </a:ln>
        </p:spPr>
        <p:txBody>
          <a:bodyPr anchorCtr="0" anchor="t" bIns="0" lIns="0" spcFirstLastPara="1" rIns="0" wrap="square" tIns="0">
            <a:noAutofit/>
          </a:bodyPr>
          <a:lstStyle/>
          <a:p>
            <a:pPr indent="0" lvl="0" marL="0" marR="0" rtl="0" algn="l">
              <a:lnSpc>
                <a:spcPct val="126000"/>
              </a:lnSpc>
              <a:spcBef>
                <a:spcPts val="0"/>
              </a:spcBef>
              <a:spcAft>
                <a:spcPts val="0"/>
              </a:spcAft>
              <a:buNone/>
            </a:pPr>
            <a:r>
              <a:rPr lang="en-US" sz="7000" u="none">
                <a:solidFill>
                  <a:srgbClr val="C7B189"/>
                </a:solidFill>
                <a:latin typeface="Arial"/>
                <a:ea typeface="Arial"/>
                <a:cs typeface="Arial"/>
                <a:sym typeface="Arial"/>
              </a:rPr>
              <a:t>Go to Market Strategy</a:t>
            </a:r>
            <a:endParaRPr/>
          </a:p>
        </p:txBody>
      </p:sp>
      <p:sp>
        <p:nvSpPr>
          <p:cNvPr id="646" name="Google Shape;646;p23"/>
          <p:cNvSpPr/>
          <p:nvPr/>
        </p:nvSpPr>
        <p:spPr>
          <a:xfrm rot="10800000">
            <a:off x="7181837" y="833368"/>
            <a:ext cx="15650790" cy="21787"/>
          </a:xfrm>
          <a:custGeom>
            <a:rect b="b" l="l" r="r" t="t"/>
            <a:pathLst>
              <a:path extrusionOk="0" h="69850" w="50177759">
                <a:moveTo>
                  <a:pt x="49886930" y="0"/>
                </a:moveTo>
                <a:lnTo>
                  <a:pt x="0" y="0"/>
                </a:lnTo>
                <a:lnTo>
                  <a:pt x="0" y="69850"/>
                </a:lnTo>
                <a:lnTo>
                  <a:pt x="50177759" y="69850"/>
                </a:lnTo>
                <a:lnTo>
                  <a:pt x="50177759" y="0"/>
                </a:lnTo>
                <a:close/>
              </a:path>
            </a:pathLst>
          </a:custGeom>
          <a:solidFill>
            <a:srgbClr val="000000"/>
          </a:solidFill>
          <a:ln>
            <a:noFill/>
          </a:ln>
        </p:spPr>
      </p:sp>
      <p:sp>
        <p:nvSpPr>
          <p:cNvPr id="647" name="Google Shape;647;p23"/>
          <p:cNvSpPr/>
          <p:nvPr/>
        </p:nvSpPr>
        <p:spPr>
          <a:xfrm>
            <a:off x="16694791" y="726774"/>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3"/>
          <p:cNvSpPr/>
          <p:nvPr/>
        </p:nvSpPr>
        <p:spPr>
          <a:xfrm rot="10800000">
            <a:off x="3212705" y="9782833"/>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649" name="Google Shape;649;p23"/>
          <p:cNvPicPr preferRelativeResize="0"/>
          <p:nvPr/>
        </p:nvPicPr>
        <p:blipFill rotWithShape="1">
          <a:blip r:embed="rId3">
            <a:alphaModFix/>
          </a:blip>
          <a:srcRect b="0" l="0" r="0" t="0"/>
          <a:stretch/>
        </p:blipFill>
        <p:spPr>
          <a:xfrm>
            <a:off x="17068647" y="9290363"/>
            <a:ext cx="923553" cy="923553"/>
          </a:xfrm>
          <a:prstGeom prst="rect">
            <a:avLst/>
          </a:prstGeom>
          <a:noFill/>
          <a:ln>
            <a:noFill/>
          </a:ln>
        </p:spPr>
      </p:pic>
      <p:sp>
        <p:nvSpPr>
          <p:cNvPr id="650" name="Google Shape;650;p23"/>
          <p:cNvSpPr txBox="1"/>
          <p:nvPr/>
        </p:nvSpPr>
        <p:spPr>
          <a:xfrm>
            <a:off x="2738706" y="3228561"/>
            <a:ext cx="10482567" cy="280974"/>
          </a:xfrm>
          <a:prstGeom prst="rect">
            <a:avLst/>
          </a:prstGeom>
          <a:noFill/>
          <a:ln>
            <a:noFill/>
          </a:ln>
        </p:spPr>
        <p:txBody>
          <a:bodyPr anchorCtr="0" anchor="t" bIns="0" lIns="0" spcFirstLastPara="1" rIns="0" wrap="square" tIns="0">
            <a:noAutofit/>
          </a:bodyPr>
          <a:lstStyle/>
          <a:p>
            <a:pPr indent="0" lvl="0" marL="0" marR="0" rtl="0" algn="l">
              <a:lnSpc>
                <a:spcPct val="88708"/>
              </a:lnSpc>
              <a:spcBef>
                <a:spcPts val="0"/>
              </a:spcBef>
              <a:spcAft>
                <a:spcPts val="0"/>
              </a:spcAft>
              <a:buNone/>
            </a:pPr>
            <a:r>
              <a:rPr lang="en-US" sz="2400">
                <a:solidFill>
                  <a:srgbClr val="000000"/>
                </a:solidFill>
                <a:latin typeface="Arial"/>
                <a:ea typeface="Arial"/>
                <a:cs typeface="Arial"/>
                <a:sym typeface="Arial"/>
              </a:rPr>
              <a:t>CUSTOMERS</a:t>
            </a:r>
            <a:endParaRPr sz="3200">
              <a:solidFill>
                <a:schemeClr val="dk1"/>
              </a:solidFill>
              <a:latin typeface="Calibri"/>
              <a:ea typeface="Calibri"/>
              <a:cs typeface="Calibri"/>
              <a:sym typeface="Calibri"/>
            </a:endParaRPr>
          </a:p>
        </p:txBody>
      </p:sp>
      <p:sp>
        <p:nvSpPr>
          <p:cNvPr id="651" name="Google Shape;651;p23"/>
          <p:cNvSpPr txBox="1"/>
          <p:nvPr/>
        </p:nvSpPr>
        <p:spPr>
          <a:xfrm>
            <a:off x="2776065" y="5676948"/>
            <a:ext cx="10482567" cy="280974"/>
          </a:xfrm>
          <a:prstGeom prst="rect">
            <a:avLst/>
          </a:prstGeom>
          <a:noFill/>
          <a:ln>
            <a:noFill/>
          </a:ln>
        </p:spPr>
        <p:txBody>
          <a:bodyPr anchorCtr="0" anchor="t" bIns="0" lIns="0" spcFirstLastPara="1" rIns="0" wrap="square" tIns="0">
            <a:noAutofit/>
          </a:bodyPr>
          <a:lstStyle/>
          <a:p>
            <a:pPr indent="0" lvl="0" marL="0" marR="0" rtl="0" algn="l">
              <a:lnSpc>
                <a:spcPct val="88708"/>
              </a:lnSpc>
              <a:spcBef>
                <a:spcPts val="0"/>
              </a:spcBef>
              <a:spcAft>
                <a:spcPts val="0"/>
              </a:spcAft>
              <a:buNone/>
            </a:pPr>
            <a:r>
              <a:rPr lang="en-US" sz="2400">
                <a:solidFill>
                  <a:srgbClr val="000000"/>
                </a:solidFill>
                <a:latin typeface="Arial"/>
                <a:ea typeface="Arial"/>
                <a:cs typeface="Arial"/>
                <a:sym typeface="Arial"/>
              </a:rPr>
              <a:t>CHANNELS</a:t>
            </a:r>
            <a:endParaRPr sz="3200">
              <a:solidFill>
                <a:schemeClr val="dk1"/>
              </a:solidFill>
              <a:latin typeface="Calibri"/>
              <a:ea typeface="Calibri"/>
              <a:cs typeface="Calibri"/>
              <a:sym typeface="Calibri"/>
            </a:endParaRPr>
          </a:p>
        </p:txBody>
      </p:sp>
      <p:sp>
        <p:nvSpPr>
          <p:cNvPr id="652" name="Google Shape;652;p23"/>
          <p:cNvSpPr txBox="1"/>
          <p:nvPr/>
        </p:nvSpPr>
        <p:spPr>
          <a:xfrm>
            <a:off x="2438400" y="8191500"/>
            <a:ext cx="10482567" cy="280974"/>
          </a:xfrm>
          <a:prstGeom prst="rect">
            <a:avLst/>
          </a:prstGeom>
          <a:noFill/>
          <a:ln>
            <a:noFill/>
          </a:ln>
        </p:spPr>
        <p:txBody>
          <a:bodyPr anchorCtr="0" anchor="t" bIns="0" lIns="0" spcFirstLastPara="1" rIns="0" wrap="square" tIns="0">
            <a:noAutofit/>
          </a:bodyPr>
          <a:lstStyle/>
          <a:p>
            <a:pPr indent="0" lvl="0" marL="0" marR="0" rtl="0" algn="l">
              <a:lnSpc>
                <a:spcPct val="88708"/>
              </a:lnSpc>
              <a:spcBef>
                <a:spcPts val="0"/>
              </a:spcBef>
              <a:spcAft>
                <a:spcPts val="0"/>
              </a:spcAft>
              <a:buNone/>
            </a:pPr>
            <a:r>
              <a:rPr lang="en-US" sz="2400">
                <a:solidFill>
                  <a:srgbClr val="000000"/>
                </a:solidFill>
                <a:latin typeface="Arial"/>
                <a:ea typeface="Arial"/>
                <a:cs typeface="Arial"/>
                <a:sym typeface="Arial"/>
              </a:rPr>
              <a:t>PARTNERSHIPS</a:t>
            </a:r>
            <a:endParaRPr sz="3200">
              <a:solidFill>
                <a:schemeClr val="dk1"/>
              </a:solidFill>
              <a:latin typeface="Calibri"/>
              <a:ea typeface="Calibri"/>
              <a:cs typeface="Calibri"/>
              <a:sym typeface="Calibri"/>
            </a:endParaRPr>
          </a:p>
        </p:txBody>
      </p:sp>
      <p:sp>
        <p:nvSpPr>
          <p:cNvPr id="653" name="Google Shape;653;p23"/>
          <p:cNvSpPr txBox="1"/>
          <p:nvPr/>
        </p:nvSpPr>
        <p:spPr>
          <a:xfrm>
            <a:off x="13553788" y="3081041"/>
            <a:ext cx="10482567" cy="280974"/>
          </a:xfrm>
          <a:prstGeom prst="rect">
            <a:avLst/>
          </a:prstGeom>
          <a:noFill/>
          <a:ln>
            <a:noFill/>
          </a:ln>
        </p:spPr>
        <p:txBody>
          <a:bodyPr anchorCtr="0" anchor="t" bIns="0" lIns="0" spcFirstLastPara="1" rIns="0" wrap="square" tIns="0">
            <a:noAutofit/>
          </a:bodyPr>
          <a:lstStyle/>
          <a:p>
            <a:pPr indent="0" lvl="0" marL="0" marR="0" rtl="0" algn="l">
              <a:lnSpc>
                <a:spcPct val="88708"/>
              </a:lnSpc>
              <a:spcBef>
                <a:spcPts val="0"/>
              </a:spcBef>
              <a:spcAft>
                <a:spcPts val="0"/>
              </a:spcAft>
              <a:buNone/>
            </a:pPr>
            <a:r>
              <a:rPr lang="en-US" sz="2400">
                <a:solidFill>
                  <a:srgbClr val="000000"/>
                </a:solidFill>
                <a:latin typeface="Arial"/>
                <a:ea typeface="Arial"/>
                <a:cs typeface="Arial"/>
                <a:sym typeface="Arial"/>
              </a:rPr>
              <a:t>MEMBERSHIPS</a:t>
            </a:r>
            <a:endParaRPr sz="3200">
              <a:solidFill>
                <a:schemeClr val="dk1"/>
              </a:solidFill>
              <a:latin typeface="Calibri"/>
              <a:ea typeface="Calibri"/>
              <a:cs typeface="Calibri"/>
              <a:sym typeface="Calibri"/>
            </a:endParaRPr>
          </a:p>
        </p:txBody>
      </p:sp>
      <p:sp>
        <p:nvSpPr>
          <p:cNvPr id="654" name="Google Shape;654;p23"/>
          <p:cNvSpPr txBox="1"/>
          <p:nvPr/>
        </p:nvSpPr>
        <p:spPr>
          <a:xfrm>
            <a:off x="9525191" y="5606147"/>
            <a:ext cx="10482567" cy="550279"/>
          </a:xfrm>
          <a:prstGeom prst="rect">
            <a:avLst/>
          </a:prstGeom>
          <a:noFill/>
          <a:ln>
            <a:noFill/>
          </a:ln>
        </p:spPr>
        <p:txBody>
          <a:bodyPr anchorCtr="0" anchor="t" bIns="0" lIns="0" spcFirstLastPara="1" rIns="0" wrap="square" tIns="0">
            <a:noAutofit/>
          </a:bodyPr>
          <a:lstStyle/>
          <a:p>
            <a:pPr indent="0" lvl="0" marL="0" marR="0" rtl="0" algn="ctr">
              <a:lnSpc>
                <a:spcPct val="88708"/>
              </a:lnSpc>
              <a:spcBef>
                <a:spcPts val="0"/>
              </a:spcBef>
              <a:spcAft>
                <a:spcPts val="0"/>
              </a:spcAft>
              <a:buNone/>
            </a:pPr>
            <a:r>
              <a:rPr lang="en-US" sz="2400">
                <a:solidFill>
                  <a:srgbClr val="000000"/>
                </a:solidFill>
                <a:latin typeface="Arial"/>
                <a:ea typeface="Arial"/>
                <a:cs typeface="Arial"/>
                <a:sym typeface="Arial"/>
              </a:rPr>
              <a:t>ADVERTISING &amp;</a:t>
            </a:r>
            <a:endParaRPr/>
          </a:p>
          <a:p>
            <a:pPr indent="0" lvl="0" marL="0" marR="0" rtl="0" algn="ctr">
              <a:lnSpc>
                <a:spcPct val="88708"/>
              </a:lnSpc>
              <a:spcBef>
                <a:spcPts val="0"/>
              </a:spcBef>
              <a:spcAft>
                <a:spcPts val="0"/>
              </a:spcAft>
              <a:buNone/>
            </a:pPr>
            <a:r>
              <a:rPr lang="en-US" sz="2400">
                <a:solidFill>
                  <a:srgbClr val="000000"/>
                </a:solidFill>
                <a:latin typeface="Arial"/>
                <a:ea typeface="Arial"/>
                <a:cs typeface="Arial"/>
                <a:sym typeface="Arial"/>
              </a:rPr>
              <a:t>EVENTS</a:t>
            </a:r>
            <a:endParaRPr sz="3200">
              <a:solidFill>
                <a:schemeClr val="dk1"/>
              </a:solidFill>
              <a:latin typeface="Calibri"/>
              <a:ea typeface="Calibri"/>
              <a:cs typeface="Calibri"/>
              <a:sym typeface="Calibri"/>
            </a:endParaRPr>
          </a:p>
        </p:txBody>
      </p:sp>
      <p:sp>
        <p:nvSpPr>
          <p:cNvPr id="655" name="Google Shape;655;p23"/>
          <p:cNvSpPr txBox="1"/>
          <p:nvPr/>
        </p:nvSpPr>
        <p:spPr>
          <a:xfrm>
            <a:off x="13750872" y="8273270"/>
            <a:ext cx="10482567" cy="280974"/>
          </a:xfrm>
          <a:prstGeom prst="rect">
            <a:avLst/>
          </a:prstGeom>
          <a:noFill/>
          <a:ln>
            <a:noFill/>
          </a:ln>
        </p:spPr>
        <p:txBody>
          <a:bodyPr anchorCtr="0" anchor="t" bIns="0" lIns="0" spcFirstLastPara="1" rIns="0" wrap="square" tIns="0">
            <a:noAutofit/>
          </a:bodyPr>
          <a:lstStyle/>
          <a:p>
            <a:pPr indent="0" lvl="0" marL="0" marR="0" rtl="0" algn="l">
              <a:lnSpc>
                <a:spcPct val="88708"/>
              </a:lnSpc>
              <a:spcBef>
                <a:spcPts val="0"/>
              </a:spcBef>
              <a:spcAft>
                <a:spcPts val="0"/>
              </a:spcAft>
              <a:buNone/>
            </a:pPr>
            <a:r>
              <a:rPr lang="en-US" sz="2400">
                <a:solidFill>
                  <a:srgbClr val="000000"/>
                </a:solidFill>
                <a:latin typeface="Arial"/>
                <a:ea typeface="Arial"/>
                <a:cs typeface="Arial"/>
                <a:sym typeface="Arial"/>
              </a:rPr>
              <a:t>SOCIAL MEDIA</a:t>
            </a:r>
            <a:endParaRPr sz="3200">
              <a:solidFill>
                <a:schemeClr val="dk1"/>
              </a:solidFill>
              <a:latin typeface="Calibri"/>
              <a:ea typeface="Calibri"/>
              <a:cs typeface="Calibri"/>
              <a:sym typeface="Calibri"/>
            </a:endParaRPr>
          </a:p>
        </p:txBody>
      </p:sp>
      <p:pic>
        <p:nvPicPr>
          <p:cNvPr descr="Logo&#10;&#10;Description automatically generated" id="656" name="Google Shape;656;p23"/>
          <p:cNvPicPr preferRelativeResize="0"/>
          <p:nvPr/>
        </p:nvPicPr>
        <p:blipFill rotWithShape="1">
          <a:blip r:embed="rId4">
            <a:alphaModFix/>
          </a:blip>
          <a:srcRect b="0" l="0" r="0" t="0"/>
          <a:stretch/>
        </p:blipFill>
        <p:spPr>
          <a:xfrm>
            <a:off x="8411792" y="5277508"/>
            <a:ext cx="1702499" cy="1702499"/>
          </a:xfrm>
          <a:prstGeom prst="rect">
            <a:avLst/>
          </a:prstGeom>
          <a:noFill/>
          <a:ln>
            <a:noFill/>
          </a:ln>
        </p:spPr>
      </p:pic>
      <p:sp>
        <p:nvSpPr>
          <p:cNvPr id="657" name="Google Shape;657;p23"/>
          <p:cNvSpPr txBox="1"/>
          <p:nvPr/>
        </p:nvSpPr>
        <p:spPr>
          <a:xfrm>
            <a:off x="508967" y="3619747"/>
            <a:ext cx="5965560" cy="538609"/>
          </a:xfrm>
          <a:prstGeom prst="rect">
            <a:avLst/>
          </a:prstGeom>
          <a:noFill/>
          <a:ln>
            <a:noFill/>
          </a:ln>
        </p:spPr>
        <p:txBody>
          <a:bodyPr anchorCtr="0" anchor="t" bIns="0" lIns="0" spcFirstLastPara="1" rIns="0" wrap="square" tIns="0">
            <a:noAutofit/>
          </a:bodyPr>
          <a:lstStyle/>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Direct with </a:t>
            </a:r>
            <a:r>
              <a:rPr b="0" i="0" lang="en-US" sz="1500" u="none" cap="none" strike="noStrike">
                <a:solidFill>
                  <a:srgbClr val="000000"/>
                </a:solidFill>
                <a:latin typeface="Malgun Gothic"/>
                <a:ea typeface="Malgun Gothic"/>
                <a:cs typeface="Malgun Gothic"/>
                <a:sym typeface="Malgun Gothic"/>
              </a:rPr>
              <a:t>existing</a:t>
            </a:r>
            <a:endParaRPr/>
          </a:p>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 customers</a:t>
            </a:r>
            <a:endParaRPr b="0" i="0" sz="1500" u="none" cap="none" strike="noStrike">
              <a:solidFill>
                <a:srgbClr val="000000"/>
              </a:solidFill>
              <a:latin typeface="Arial"/>
              <a:ea typeface="Arial"/>
              <a:cs typeface="Arial"/>
              <a:sym typeface="Arial"/>
            </a:endParaRPr>
          </a:p>
        </p:txBody>
      </p:sp>
      <p:sp>
        <p:nvSpPr>
          <p:cNvPr id="658" name="Google Shape;658;p23"/>
          <p:cNvSpPr txBox="1"/>
          <p:nvPr/>
        </p:nvSpPr>
        <p:spPr>
          <a:xfrm>
            <a:off x="521598" y="5970653"/>
            <a:ext cx="5965560" cy="784830"/>
          </a:xfrm>
          <a:prstGeom prst="rect">
            <a:avLst/>
          </a:prstGeom>
          <a:noFill/>
          <a:ln>
            <a:noFill/>
          </a:ln>
        </p:spPr>
        <p:txBody>
          <a:bodyPr anchorCtr="0" anchor="t" bIns="0" lIns="0" spcFirstLastPara="1" rIns="0" wrap="square" tIns="0">
            <a:noAutofit/>
          </a:bodyPr>
          <a:lstStyle/>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Booking engines,</a:t>
            </a:r>
            <a:endParaRPr/>
          </a:p>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 third party relocation </a:t>
            </a:r>
            <a:endParaRPr/>
          </a:p>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agencies</a:t>
            </a:r>
            <a:endParaRPr b="0" i="0" sz="1500" u="none" cap="none" strike="noStrike">
              <a:solidFill>
                <a:srgbClr val="000000"/>
              </a:solidFill>
              <a:latin typeface="Arial"/>
              <a:ea typeface="Arial"/>
              <a:cs typeface="Arial"/>
              <a:sym typeface="Arial"/>
            </a:endParaRPr>
          </a:p>
        </p:txBody>
      </p:sp>
      <p:sp>
        <p:nvSpPr>
          <p:cNvPr id="659" name="Google Shape;659;p23"/>
          <p:cNvSpPr txBox="1"/>
          <p:nvPr/>
        </p:nvSpPr>
        <p:spPr>
          <a:xfrm>
            <a:off x="521598" y="8469596"/>
            <a:ext cx="5965560" cy="807913"/>
          </a:xfrm>
          <a:prstGeom prst="rect">
            <a:avLst/>
          </a:prstGeom>
          <a:noFill/>
          <a:ln>
            <a:noFill/>
          </a:ln>
        </p:spPr>
        <p:txBody>
          <a:bodyPr anchorCtr="0" anchor="t" bIns="0" lIns="0" spcFirstLastPara="1" rIns="0" wrap="square" tIns="0">
            <a:noAutofit/>
          </a:bodyPr>
          <a:lstStyle/>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With companies, </a:t>
            </a:r>
            <a:endParaRPr/>
          </a:p>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Govt., conferences,</a:t>
            </a:r>
            <a:endParaRPr/>
          </a:p>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 sports &amp; entertainment</a:t>
            </a:r>
            <a:endParaRPr b="0" i="0" sz="1500" u="none" cap="none" strike="noStrike">
              <a:solidFill>
                <a:srgbClr val="000000"/>
              </a:solidFill>
              <a:latin typeface="Arial"/>
              <a:ea typeface="Arial"/>
              <a:cs typeface="Arial"/>
              <a:sym typeface="Arial"/>
            </a:endParaRPr>
          </a:p>
        </p:txBody>
      </p:sp>
      <p:sp>
        <p:nvSpPr>
          <p:cNvPr id="660" name="Google Shape;660;p23"/>
          <p:cNvSpPr txBox="1"/>
          <p:nvPr/>
        </p:nvSpPr>
        <p:spPr>
          <a:xfrm>
            <a:off x="11516088" y="3415383"/>
            <a:ext cx="5965560" cy="538609"/>
          </a:xfrm>
          <a:prstGeom prst="rect">
            <a:avLst/>
          </a:prstGeom>
          <a:noFill/>
          <a:ln>
            <a:noFill/>
          </a:ln>
        </p:spPr>
        <p:txBody>
          <a:bodyPr anchorCtr="0" anchor="t" bIns="0" lIns="0" spcFirstLastPara="1" rIns="0" wrap="square" tIns="0">
            <a:noAutofit/>
          </a:bodyPr>
          <a:lstStyle/>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YVCircle exclusive </a:t>
            </a:r>
            <a:endParaRPr/>
          </a:p>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Members</a:t>
            </a:r>
            <a:endParaRPr/>
          </a:p>
        </p:txBody>
      </p:sp>
      <p:sp>
        <p:nvSpPr>
          <p:cNvPr id="661" name="Google Shape;661;p23"/>
          <p:cNvSpPr txBox="1"/>
          <p:nvPr/>
        </p:nvSpPr>
        <p:spPr>
          <a:xfrm>
            <a:off x="11601168" y="6162214"/>
            <a:ext cx="5965560" cy="538609"/>
          </a:xfrm>
          <a:prstGeom prst="rect">
            <a:avLst/>
          </a:prstGeom>
          <a:noFill/>
          <a:ln>
            <a:noFill/>
          </a:ln>
        </p:spPr>
        <p:txBody>
          <a:bodyPr anchorCtr="0" anchor="t" bIns="0" lIns="0" spcFirstLastPara="1" rIns="0" wrap="square" tIns="0">
            <a:noAutofit/>
          </a:bodyPr>
          <a:lstStyle/>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Events such as TIFF,</a:t>
            </a:r>
            <a:endParaRPr/>
          </a:p>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Molson Indy, etc.</a:t>
            </a:r>
            <a:endParaRPr b="0" i="0" sz="1500" u="none" cap="none" strike="noStrike">
              <a:solidFill>
                <a:srgbClr val="000000"/>
              </a:solidFill>
              <a:latin typeface="Arial"/>
              <a:ea typeface="Arial"/>
              <a:cs typeface="Arial"/>
              <a:sym typeface="Arial"/>
            </a:endParaRPr>
          </a:p>
        </p:txBody>
      </p:sp>
      <p:sp>
        <p:nvSpPr>
          <p:cNvPr id="662" name="Google Shape;662;p23"/>
          <p:cNvSpPr txBox="1"/>
          <p:nvPr/>
        </p:nvSpPr>
        <p:spPr>
          <a:xfrm>
            <a:off x="11724429" y="8680521"/>
            <a:ext cx="5965560" cy="538609"/>
          </a:xfrm>
          <a:prstGeom prst="rect">
            <a:avLst/>
          </a:prstGeom>
          <a:noFill/>
          <a:ln>
            <a:noFill/>
          </a:ln>
        </p:spPr>
        <p:txBody>
          <a:bodyPr anchorCtr="0" anchor="t" bIns="0" lIns="0" spcFirstLastPara="1" rIns="0" wrap="square" tIns="0">
            <a:noAutofit/>
          </a:bodyPr>
          <a:lstStyle/>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Leverage SM to target </a:t>
            </a:r>
            <a:endParaRPr/>
          </a:p>
          <a:p>
            <a:pPr indent="0" lvl="1" marL="161925" marR="0" rtl="0" algn="ctr">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Our ideal client</a:t>
            </a:r>
            <a:endParaRPr b="0" i="0" sz="1500" u="none" cap="none" strike="noStrike">
              <a:solidFill>
                <a:srgbClr val="000000"/>
              </a:solidFill>
              <a:latin typeface="Arial"/>
              <a:ea typeface="Arial"/>
              <a:cs typeface="Arial"/>
              <a:sym typeface="Arial"/>
            </a:endParaRPr>
          </a:p>
        </p:txBody>
      </p:sp>
      <p:sp>
        <p:nvSpPr>
          <p:cNvPr id="663" name="Google Shape;663;p23"/>
          <p:cNvSpPr txBox="1"/>
          <p:nvPr/>
        </p:nvSpPr>
        <p:spPr>
          <a:xfrm>
            <a:off x="1028700" y="9549553"/>
            <a:ext cx="952078" cy="859210"/>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10</a:t>
            </a:r>
            <a:endParaRPr/>
          </a:p>
          <a:p>
            <a:pPr indent="0" lvl="0" marL="0" marR="0" rtl="0" algn="l">
              <a:lnSpc>
                <a:spcPct val="142016"/>
              </a:lnSpc>
              <a:spcBef>
                <a:spcPts val="0"/>
              </a:spcBef>
              <a:spcAft>
                <a:spcPts val="0"/>
              </a:spcAft>
              <a:buNone/>
            </a:pPr>
            <a:r>
              <a:t/>
            </a:r>
            <a:endParaRPr sz="2499" u="none">
              <a:solidFill>
                <a:srgbClr val="000000"/>
              </a:solidFill>
              <a:latin typeface="Arial"/>
              <a:ea typeface="Arial"/>
              <a:cs typeface="Arial"/>
              <a:sym typeface="Arial"/>
            </a:endParaRPr>
          </a:p>
        </p:txBody>
      </p:sp>
      <p:sp>
        <p:nvSpPr>
          <p:cNvPr id="664" name="Google Shape;664;p23"/>
          <p:cNvSpPr/>
          <p:nvPr/>
        </p:nvSpPr>
        <p:spPr>
          <a:xfrm>
            <a:off x="1669932" y="3195699"/>
            <a:ext cx="968413" cy="920420"/>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5" name="Google Shape;665;p23"/>
          <p:cNvSpPr/>
          <p:nvPr/>
        </p:nvSpPr>
        <p:spPr>
          <a:xfrm>
            <a:off x="1893097" y="3335894"/>
            <a:ext cx="522441" cy="523242"/>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66" name="Google Shape;666;p23"/>
          <p:cNvSpPr/>
          <p:nvPr/>
        </p:nvSpPr>
        <p:spPr>
          <a:xfrm>
            <a:off x="1674184" y="5623278"/>
            <a:ext cx="968413" cy="920420"/>
          </a:xfrm>
          <a:prstGeom prst="ellipse">
            <a:avLst/>
          </a:prstGeom>
          <a:solidFill>
            <a:schemeClr val="lt1"/>
          </a:solidFill>
          <a:ln cap="flat" cmpd="sng" w="25400">
            <a:solidFill>
              <a:srgbClr val="4944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p23"/>
          <p:cNvSpPr/>
          <p:nvPr/>
        </p:nvSpPr>
        <p:spPr>
          <a:xfrm>
            <a:off x="15714489" y="3104574"/>
            <a:ext cx="968413" cy="920420"/>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23"/>
          <p:cNvSpPr/>
          <p:nvPr/>
        </p:nvSpPr>
        <p:spPr>
          <a:xfrm>
            <a:off x="15878245" y="5665170"/>
            <a:ext cx="968413" cy="920420"/>
          </a:xfrm>
          <a:prstGeom prst="ellipse">
            <a:avLst/>
          </a:prstGeom>
          <a:solidFill>
            <a:schemeClr val="lt1"/>
          </a:solidFill>
          <a:ln cap="flat" cmpd="sng" w="25400">
            <a:solidFill>
              <a:srgbClr val="4944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23"/>
          <p:cNvSpPr/>
          <p:nvPr/>
        </p:nvSpPr>
        <p:spPr>
          <a:xfrm>
            <a:off x="16068591" y="5881286"/>
            <a:ext cx="586136" cy="489963"/>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9389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70" name="Google Shape;670;p23"/>
          <p:cNvSpPr/>
          <p:nvPr/>
        </p:nvSpPr>
        <p:spPr>
          <a:xfrm>
            <a:off x="1535456" y="8220311"/>
            <a:ext cx="968413" cy="920420"/>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p23"/>
          <p:cNvSpPr/>
          <p:nvPr/>
        </p:nvSpPr>
        <p:spPr>
          <a:xfrm>
            <a:off x="15918881" y="8238560"/>
            <a:ext cx="968413" cy="920420"/>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witter Circled icon" id="672" name="Google Shape;672;p23"/>
          <p:cNvPicPr preferRelativeResize="0"/>
          <p:nvPr/>
        </p:nvPicPr>
        <p:blipFill rotWithShape="1">
          <a:blip r:embed="rId5">
            <a:alphaModFix/>
          </a:blip>
          <a:srcRect b="0" l="0" r="0" t="0"/>
          <a:stretch/>
        </p:blipFill>
        <p:spPr>
          <a:xfrm>
            <a:off x="15955452" y="8266266"/>
            <a:ext cx="895272" cy="895272"/>
          </a:xfrm>
          <a:prstGeom prst="rect">
            <a:avLst/>
          </a:prstGeom>
          <a:noFill/>
          <a:ln>
            <a:noFill/>
          </a:ln>
        </p:spPr>
      </p:pic>
      <p:sp>
        <p:nvSpPr>
          <p:cNvPr id="673" name="Google Shape;673;p23"/>
          <p:cNvSpPr/>
          <p:nvPr/>
        </p:nvSpPr>
        <p:spPr>
          <a:xfrm>
            <a:off x="1728168" y="8399951"/>
            <a:ext cx="595542" cy="553549"/>
          </a:xfrm>
          <a:custGeom>
            <a:rect b="b" l="l" r="r" t="t"/>
            <a:pathLst>
              <a:path extrusionOk="0" h="2880180" w="2844151">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674" name="Google Shape;674;p23"/>
          <p:cNvSpPr/>
          <p:nvPr/>
        </p:nvSpPr>
        <p:spPr>
          <a:xfrm>
            <a:off x="15926027" y="3313464"/>
            <a:ext cx="507960" cy="502639"/>
          </a:xfrm>
          <a:custGeom>
            <a:rect b="b" l="l" r="r" t="t"/>
            <a:pathLst>
              <a:path extrusionOk="0" h="3186731" w="322046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nvGrpSpPr>
          <p:cNvPr id="675" name="Google Shape;675;p23"/>
          <p:cNvGrpSpPr/>
          <p:nvPr/>
        </p:nvGrpSpPr>
        <p:grpSpPr>
          <a:xfrm>
            <a:off x="1869152" y="5794390"/>
            <a:ext cx="546387" cy="544940"/>
            <a:chOff x="-32569575" y="3586425"/>
            <a:chExt cx="292225" cy="291451"/>
          </a:xfrm>
        </p:grpSpPr>
        <p:sp>
          <p:nvSpPr>
            <p:cNvPr id="676" name="Google Shape;676;p23"/>
            <p:cNvSpPr/>
            <p:nvPr/>
          </p:nvSpPr>
          <p:spPr>
            <a:xfrm>
              <a:off x="-32569575" y="3672276"/>
              <a:ext cx="292225" cy="205600"/>
            </a:xfrm>
            <a:custGeom>
              <a:rect b="b" l="l" r="r" t="t"/>
              <a:pathLst>
                <a:path extrusionOk="0" h="8224" w="11689">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494429"/>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677" name="Google Shape;677;p23"/>
            <p:cNvSpPr/>
            <p:nvPr/>
          </p:nvSpPr>
          <p:spPr>
            <a:xfrm>
              <a:off x="-32456950" y="3586425"/>
              <a:ext cx="68550" cy="69350"/>
            </a:xfrm>
            <a:custGeom>
              <a:rect b="b" l="l" r="r" t="t"/>
              <a:pathLst>
                <a:path extrusionOk="0" h="2774" w="2742">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494429"/>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24"/>
          <p:cNvSpPr txBox="1"/>
          <p:nvPr/>
        </p:nvSpPr>
        <p:spPr>
          <a:xfrm>
            <a:off x="573895" y="373170"/>
            <a:ext cx="6032066" cy="1023357"/>
          </a:xfrm>
          <a:prstGeom prst="rect">
            <a:avLst/>
          </a:prstGeom>
          <a:noFill/>
          <a:ln>
            <a:noFill/>
          </a:ln>
        </p:spPr>
        <p:txBody>
          <a:bodyPr anchorCtr="0" anchor="t" bIns="0" lIns="0" spcFirstLastPara="1" rIns="0" wrap="square" tIns="0">
            <a:noAutofit/>
          </a:bodyPr>
          <a:lstStyle/>
          <a:p>
            <a:pPr indent="0" lvl="0" marL="0" marR="0" rtl="0" algn="l">
              <a:lnSpc>
                <a:spcPct val="147000"/>
              </a:lnSpc>
              <a:spcBef>
                <a:spcPts val="0"/>
              </a:spcBef>
              <a:spcAft>
                <a:spcPts val="0"/>
              </a:spcAft>
              <a:buNone/>
            </a:pPr>
            <a:r>
              <a:rPr lang="en-US" sz="6000" u="none">
                <a:solidFill>
                  <a:srgbClr val="C7B189"/>
                </a:solidFill>
                <a:latin typeface="Arial"/>
                <a:ea typeface="Arial"/>
                <a:cs typeface="Arial"/>
                <a:sym typeface="Arial"/>
              </a:rPr>
              <a:t>Revenue Model</a:t>
            </a:r>
            <a:endParaRPr/>
          </a:p>
        </p:txBody>
      </p:sp>
      <p:sp>
        <p:nvSpPr>
          <p:cNvPr id="683" name="Google Shape;683;p24"/>
          <p:cNvSpPr/>
          <p:nvPr/>
        </p:nvSpPr>
        <p:spPr>
          <a:xfrm rot="10800000">
            <a:off x="7181837" y="833368"/>
            <a:ext cx="15650790" cy="21787"/>
          </a:xfrm>
          <a:custGeom>
            <a:rect b="b" l="l" r="r" t="t"/>
            <a:pathLst>
              <a:path extrusionOk="0" h="69850" w="50177759">
                <a:moveTo>
                  <a:pt x="49886930" y="0"/>
                </a:moveTo>
                <a:lnTo>
                  <a:pt x="0" y="0"/>
                </a:lnTo>
                <a:lnTo>
                  <a:pt x="0" y="69850"/>
                </a:lnTo>
                <a:lnTo>
                  <a:pt x="50177759" y="69850"/>
                </a:lnTo>
                <a:lnTo>
                  <a:pt x="50177759" y="0"/>
                </a:lnTo>
                <a:close/>
              </a:path>
            </a:pathLst>
          </a:custGeom>
          <a:solidFill>
            <a:srgbClr val="000000"/>
          </a:solidFill>
          <a:ln>
            <a:noFill/>
          </a:ln>
        </p:spPr>
      </p:sp>
      <p:sp>
        <p:nvSpPr>
          <p:cNvPr id="684" name="Google Shape;684;p24"/>
          <p:cNvSpPr/>
          <p:nvPr/>
        </p:nvSpPr>
        <p:spPr>
          <a:xfrm>
            <a:off x="16694791" y="726774"/>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4"/>
          <p:cNvSpPr txBox="1"/>
          <p:nvPr/>
        </p:nvSpPr>
        <p:spPr>
          <a:xfrm>
            <a:off x="1028700" y="9549553"/>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11</a:t>
            </a:r>
            <a:endParaRPr/>
          </a:p>
        </p:txBody>
      </p:sp>
      <p:sp>
        <p:nvSpPr>
          <p:cNvPr id="686" name="Google Shape;686;p24"/>
          <p:cNvSpPr/>
          <p:nvPr/>
        </p:nvSpPr>
        <p:spPr>
          <a:xfrm flipH="1">
            <a:off x="6505073" y="3086102"/>
            <a:ext cx="2580774" cy="2526632"/>
          </a:xfrm>
          <a:prstGeom prst="snip2DiagRect">
            <a:avLst>
              <a:gd fmla="val 0" name="adj1"/>
              <a:gd fmla="val 16667" name="adj2"/>
            </a:avLst>
          </a:prstGeom>
          <a:solidFill>
            <a:srgbClr val="DDD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87" name="Google Shape;687;p24"/>
          <p:cNvSpPr/>
          <p:nvPr/>
        </p:nvSpPr>
        <p:spPr>
          <a:xfrm>
            <a:off x="9596291" y="3086100"/>
            <a:ext cx="2580774" cy="2526632"/>
          </a:xfrm>
          <a:prstGeom prst="snip2DiagRect">
            <a:avLst>
              <a:gd fmla="val 0" name="adj1"/>
              <a:gd fmla="val 16667" name="adj2"/>
            </a:avLst>
          </a:pr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88" name="Google Shape;688;p24"/>
          <p:cNvSpPr/>
          <p:nvPr/>
        </p:nvSpPr>
        <p:spPr>
          <a:xfrm flipH="1" rot="5400000">
            <a:off x="6483273" y="6136373"/>
            <a:ext cx="2580774" cy="2526632"/>
          </a:xfrm>
          <a:prstGeom prst="snip2DiagRect">
            <a:avLst>
              <a:gd fmla="val 0" name="adj1"/>
              <a:gd fmla="val 16667" name="adj2"/>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nvGrpSpPr>
          <p:cNvPr id="689" name="Google Shape;689;p24"/>
          <p:cNvGrpSpPr/>
          <p:nvPr/>
        </p:nvGrpSpPr>
        <p:grpSpPr>
          <a:xfrm>
            <a:off x="1753781" y="3086100"/>
            <a:ext cx="4240848" cy="594995"/>
            <a:chOff x="854185" y="4572537"/>
            <a:chExt cx="2827232" cy="396663"/>
          </a:xfrm>
        </p:grpSpPr>
        <p:sp>
          <p:nvSpPr>
            <p:cNvPr id="690" name="Google Shape;690;p24"/>
            <p:cNvSpPr/>
            <p:nvPr/>
          </p:nvSpPr>
          <p:spPr>
            <a:xfrm flipH="1">
              <a:off x="1376564" y="4572537"/>
              <a:ext cx="2304853" cy="396663"/>
            </a:xfrm>
            <a:prstGeom prst="homePlate">
              <a:avLst>
                <a:gd fmla="val 32797" name="adj"/>
              </a:avLst>
            </a:prstGeom>
            <a:solidFill>
              <a:srgbClr val="DDD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91" name="Google Shape;691;p24"/>
            <p:cNvSpPr/>
            <p:nvPr/>
          </p:nvSpPr>
          <p:spPr>
            <a:xfrm flipH="1">
              <a:off x="1114603" y="4572537"/>
              <a:ext cx="258875" cy="396663"/>
            </a:xfrm>
            <a:prstGeom prst="chevron">
              <a:avLst>
                <a:gd fmla="val 50000" name="adj"/>
              </a:avLst>
            </a:prstGeom>
            <a:solidFill>
              <a:srgbClr val="DDD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692" name="Google Shape;692;p24"/>
            <p:cNvSpPr/>
            <p:nvPr/>
          </p:nvSpPr>
          <p:spPr>
            <a:xfrm flipH="1">
              <a:off x="854185" y="4572537"/>
              <a:ext cx="258875" cy="396663"/>
            </a:xfrm>
            <a:prstGeom prst="chevron">
              <a:avLst>
                <a:gd fmla="val 50000" name="adj"/>
              </a:avLst>
            </a:prstGeom>
            <a:solidFill>
              <a:srgbClr val="DDD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grpSp>
        <p:nvGrpSpPr>
          <p:cNvPr id="693" name="Google Shape;693;p24"/>
          <p:cNvGrpSpPr/>
          <p:nvPr/>
        </p:nvGrpSpPr>
        <p:grpSpPr>
          <a:xfrm>
            <a:off x="1753782" y="6136374"/>
            <a:ext cx="4240848" cy="594995"/>
            <a:chOff x="854185" y="4572537"/>
            <a:chExt cx="2827232" cy="396663"/>
          </a:xfrm>
        </p:grpSpPr>
        <p:sp>
          <p:nvSpPr>
            <p:cNvPr id="694" name="Google Shape;694;p24"/>
            <p:cNvSpPr/>
            <p:nvPr/>
          </p:nvSpPr>
          <p:spPr>
            <a:xfrm flipH="1">
              <a:off x="1376564" y="4572537"/>
              <a:ext cx="2304853" cy="396663"/>
            </a:xfrm>
            <a:prstGeom prst="homePlate">
              <a:avLst>
                <a:gd fmla="val 32797" name="adj"/>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95" name="Google Shape;695;p24"/>
            <p:cNvSpPr/>
            <p:nvPr/>
          </p:nvSpPr>
          <p:spPr>
            <a:xfrm flipH="1">
              <a:off x="1114603" y="4572537"/>
              <a:ext cx="258875" cy="396663"/>
            </a:xfrm>
            <a:prstGeom prst="chevron">
              <a:avLst>
                <a:gd fmla="val 50000" name="adj"/>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696" name="Google Shape;696;p24"/>
            <p:cNvSpPr/>
            <p:nvPr/>
          </p:nvSpPr>
          <p:spPr>
            <a:xfrm flipH="1">
              <a:off x="854185" y="4572537"/>
              <a:ext cx="258875" cy="396663"/>
            </a:xfrm>
            <a:prstGeom prst="chevron">
              <a:avLst>
                <a:gd fmla="val 50000" name="adj"/>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grpSp>
        <p:nvGrpSpPr>
          <p:cNvPr id="697" name="Google Shape;697;p24"/>
          <p:cNvGrpSpPr/>
          <p:nvPr/>
        </p:nvGrpSpPr>
        <p:grpSpPr>
          <a:xfrm flipH="1">
            <a:off x="12687509" y="3086100"/>
            <a:ext cx="4240848" cy="594995"/>
            <a:chOff x="854185" y="4572537"/>
            <a:chExt cx="2827232" cy="396663"/>
          </a:xfrm>
        </p:grpSpPr>
        <p:sp>
          <p:nvSpPr>
            <p:cNvPr id="698" name="Google Shape;698;p24"/>
            <p:cNvSpPr/>
            <p:nvPr/>
          </p:nvSpPr>
          <p:spPr>
            <a:xfrm flipH="1">
              <a:off x="1376564" y="4572537"/>
              <a:ext cx="2304853" cy="396663"/>
            </a:xfrm>
            <a:prstGeom prst="homePlate">
              <a:avLst>
                <a:gd fmla="val 32797" name="adj"/>
              </a:avLst>
            </a:pr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99" name="Google Shape;699;p24"/>
            <p:cNvSpPr/>
            <p:nvPr/>
          </p:nvSpPr>
          <p:spPr>
            <a:xfrm flipH="1">
              <a:off x="1114603" y="4572537"/>
              <a:ext cx="258875" cy="396663"/>
            </a:xfrm>
            <a:prstGeom prst="chevron">
              <a:avLst>
                <a:gd fmla="val 50000" name="adj"/>
              </a:avLst>
            </a:pr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700" name="Google Shape;700;p24"/>
            <p:cNvSpPr/>
            <p:nvPr/>
          </p:nvSpPr>
          <p:spPr>
            <a:xfrm flipH="1">
              <a:off x="854185" y="4572537"/>
              <a:ext cx="258875" cy="396663"/>
            </a:xfrm>
            <a:prstGeom prst="chevron">
              <a:avLst>
                <a:gd fmla="val 50000" name="adj"/>
              </a:avLst>
            </a:pr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grpSp>
        <p:nvGrpSpPr>
          <p:cNvPr id="701" name="Google Shape;701;p24"/>
          <p:cNvGrpSpPr/>
          <p:nvPr/>
        </p:nvGrpSpPr>
        <p:grpSpPr>
          <a:xfrm flipH="1">
            <a:off x="12687509" y="6136374"/>
            <a:ext cx="4240848" cy="594995"/>
            <a:chOff x="854185" y="4572537"/>
            <a:chExt cx="2827232" cy="396663"/>
          </a:xfrm>
        </p:grpSpPr>
        <p:sp>
          <p:nvSpPr>
            <p:cNvPr id="702" name="Google Shape;702;p24"/>
            <p:cNvSpPr/>
            <p:nvPr/>
          </p:nvSpPr>
          <p:spPr>
            <a:xfrm flipH="1">
              <a:off x="1376564" y="4572537"/>
              <a:ext cx="2304853" cy="396663"/>
            </a:xfrm>
            <a:prstGeom prst="homePlate">
              <a:avLst>
                <a:gd fmla="val 32797" name="adj"/>
              </a:avLst>
            </a:prstGeom>
            <a:solidFill>
              <a:srgbClr val="538C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703" name="Google Shape;703;p24"/>
            <p:cNvSpPr/>
            <p:nvPr/>
          </p:nvSpPr>
          <p:spPr>
            <a:xfrm flipH="1">
              <a:off x="1114603" y="4572537"/>
              <a:ext cx="258875" cy="396663"/>
            </a:xfrm>
            <a:prstGeom prst="chevron">
              <a:avLst>
                <a:gd fmla="val 50000" name="adj"/>
              </a:avLst>
            </a:prstGeom>
            <a:solidFill>
              <a:srgbClr val="538C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704" name="Google Shape;704;p24"/>
            <p:cNvSpPr/>
            <p:nvPr/>
          </p:nvSpPr>
          <p:spPr>
            <a:xfrm flipH="1">
              <a:off x="854185" y="4572537"/>
              <a:ext cx="258875" cy="396663"/>
            </a:xfrm>
            <a:prstGeom prst="chevron">
              <a:avLst>
                <a:gd fmla="val 50000" name="adj"/>
              </a:avLst>
            </a:prstGeom>
            <a:solidFill>
              <a:srgbClr val="538C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sp>
        <p:nvSpPr>
          <p:cNvPr id="705" name="Google Shape;705;p24"/>
          <p:cNvSpPr/>
          <p:nvPr/>
        </p:nvSpPr>
        <p:spPr>
          <a:xfrm rot="5400000">
            <a:off x="9596483" y="6145757"/>
            <a:ext cx="2580774" cy="2526632"/>
          </a:xfrm>
          <a:prstGeom prst="snip2DiagRect">
            <a:avLst>
              <a:gd fmla="val 0" name="adj1"/>
              <a:gd fmla="val 16667" name="adj2"/>
            </a:avLst>
          </a:prstGeom>
          <a:solidFill>
            <a:srgbClr val="538C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706" name="Google Shape;706;p24"/>
          <p:cNvSpPr/>
          <p:nvPr/>
        </p:nvSpPr>
        <p:spPr>
          <a:xfrm rot="10800000">
            <a:off x="3212705" y="9778257"/>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707" name="Google Shape;707;p24"/>
          <p:cNvPicPr preferRelativeResize="0"/>
          <p:nvPr/>
        </p:nvPicPr>
        <p:blipFill rotWithShape="1">
          <a:blip r:embed="rId3">
            <a:alphaModFix/>
          </a:blip>
          <a:srcRect b="0" l="0" r="0" t="0"/>
          <a:stretch/>
        </p:blipFill>
        <p:spPr>
          <a:xfrm>
            <a:off x="17068647" y="9290363"/>
            <a:ext cx="923553" cy="923553"/>
          </a:xfrm>
          <a:prstGeom prst="rect">
            <a:avLst/>
          </a:prstGeom>
          <a:noFill/>
          <a:ln>
            <a:noFill/>
          </a:ln>
        </p:spPr>
      </p:pic>
      <p:sp>
        <p:nvSpPr>
          <p:cNvPr id="708" name="Google Shape;708;p24"/>
          <p:cNvSpPr txBox="1"/>
          <p:nvPr/>
        </p:nvSpPr>
        <p:spPr>
          <a:xfrm>
            <a:off x="1732131" y="3850137"/>
            <a:ext cx="10482567"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Rental Income from </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Guests</a:t>
            </a:r>
            <a:endParaRPr sz="3200">
              <a:solidFill>
                <a:schemeClr val="dk1"/>
              </a:solidFill>
              <a:latin typeface="Calibri"/>
              <a:ea typeface="Calibri"/>
              <a:cs typeface="Calibri"/>
              <a:sym typeface="Calibri"/>
            </a:endParaRPr>
          </a:p>
        </p:txBody>
      </p:sp>
      <p:sp>
        <p:nvSpPr>
          <p:cNvPr id="709" name="Google Shape;709;p24"/>
          <p:cNvSpPr txBox="1"/>
          <p:nvPr/>
        </p:nvSpPr>
        <p:spPr>
          <a:xfrm>
            <a:off x="1737406" y="6865174"/>
            <a:ext cx="10482567" cy="147732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Membership Exclusive</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White Glove Concierge </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Services</a:t>
            </a:r>
            <a:endParaRPr sz="3200">
              <a:solidFill>
                <a:schemeClr val="dk1"/>
              </a:solidFill>
              <a:latin typeface="Calibri"/>
              <a:ea typeface="Calibri"/>
              <a:cs typeface="Calibri"/>
              <a:sym typeface="Calibri"/>
            </a:endParaRPr>
          </a:p>
        </p:txBody>
      </p:sp>
      <p:sp>
        <p:nvSpPr>
          <p:cNvPr id="710" name="Google Shape;710;p24"/>
          <p:cNvSpPr/>
          <p:nvPr/>
        </p:nvSpPr>
        <p:spPr>
          <a:xfrm>
            <a:off x="6849764" y="3475939"/>
            <a:ext cx="1910824" cy="1549225"/>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9389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711" name="Google Shape;711;p24"/>
          <p:cNvSpPr txBox="1"/>
          <p:nvPr/>
        </p:nvSpPr>
        <p:spPr>
          <a:xfrm>
            <a:off x="12664311" y="3815388"/>
            <a:ext cx="10482567"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Property Management</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Fees</a:t>
            </a:r>
            <a:endParaRPr sz="3200">
              <a:solidFill>
                <a:schemeClr val="dk1"/>
              </a:solidFill>
              <a:latin typeface="Calibri"/>
              <a:ea typeface="Calibri"/>
              <a:cs typeface="Calibri"/>
              <a:sym typeface="Calibri"/>
            </a:endParaRPr>
          </a:p>
        </p:txBody>
      </p:sp>
      <p:sp>
        <p:nvSpPr>
          <p:cNvPr id="712" name="Google Shape;712;p24"/>
          <p:cNvSpPr txBox="1"/>
          <p:nvPr/>
        </p:nvSpPr>
        <p:spPr>
          <a:xfrm>
            <a:off x="12683044" y="6932031"/>
            <a:ext cx="10482567"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YVCircle Club</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Membership Fees</a:t>
            </a:r>
            <a:endParaRPr sz="3200">
              <a:solidFill>
                <a:schemeClr val="dk1"/>
              </a:solidFill>
              <a:latin typeface="Calibri"/>
              <a:ea typeface="Calibri"/>
              <a:cs typeface="Calibri"/>
              <a:sym typeface="Calibri"/>
            </a:endParaRPr>
          </a:p>
        </p:txBody>
      </p:sp>
      <p:sp>
        <p:nvSpPr>
          <p:cNvPr id="713" name="Google Shape;713;p24"/>
          <p:cNvSpPr/>
          <p:nvPr/>
        </p:nvSpPr>
        <p:spPr>
          <a:xfrm rot="10800000">
            <a:off x="10341433" y="6607700"/>
            <a:ext cx="1152947" cy="1531303"/>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714" name="Google Shape;714;p24"/>
          <p:cNvSpPr/>
          <p:nvPr/>
        </p:nvSpPr>
        <p:spPr>
          <a:xfrm rot="10800000">
            <a:off x="7483569" y="3824108"/>
            <a:ext cx="640856" cy="1124168"/>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pic>
        <p:nvPicPr>
          <p:cNvPr descr="A picture containing drawing&#10;&#10;Description automatically generated" id="715" name="Google Shape;715;p24"/>
          <p:cNvPicPr preferRelativeResize="0"/>
          <p:nvPr/>
        </p:nvPicPr>
        <p:blipFill rotWithShape="1">
          <a:blip r:embed="rId4">
            <a:alphaModFix/>
          </a:blip>
          <a:srcRect b="0" l="0" r="0" t="0"/>
          <a:stretch/>
        </p:blipFill>
        <p:spPr>
          <a:xfrm>
            <a:off x="7018422" y="6614114"/>
            <a:ext cx="1571147" cy="1571147"/>
          </a:xfrm>
          <a:prstGeom prst="rect">
            <a:avLst/>
          </a:prstGeom>
          <a:noFill/>
          <a:ln>
            <a:noFill/>
          </a:ln>
        </p:spPr>
      </p:pic>
      <p:pic>
        <p:nvPicPr>
          <p:cNvPr descr="Icon&#10;&#10;Description automatically generated" id="716" name="Google Shape;716;p24"/>
          <p:cNvPicPr preferRelativeResize="0"/>
          <p:nvPr/>
        </p:nvPicPr>
        <p:blipFill rotWithShape="1">
          <a:blip r:embed="rId5">
            <a:alphaModFix/>
          </a:blip>
          <a:srcRect b="0" l="0" r="0" t="0"/>
          <a:stretch/>
        </p:blipFill>
        <p:spPr>
          <a:xfrm>
            <a:off x="10228410" y="3645794"/>
            <a:ext cx="1424430" cy="1424430"/>
          </a:xfrm>
          <a:prstGeom prst="rect">
            <a:avLst/>
          </a:prstGeom>
          <a:noFill/>
          <a:ln>
            <a:noFill/>
          </a:ln>
        </p:spPr>
      </p:pic>
      <p:sp>
        <p:nvSpPr>
          <p:cNvPr id="717" name="Google Shape;717;p24"/>
          <p:cNvSpPr/>
          <p:nvPr/>
        </p:nvSpPr>
        <p:spPr>
          <a:xfrm rot="10800000">
            <a:off x="10702067" y="3322404"/>
            <a:ext cx="431678" cy="711001"/>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25"/>
          <p:cNvSpPr/>
          <p:nvPr/>
        </p:nvSpPr>
        <p:spPr>
          <a:xfrm>
            <a:off x="11016935" y="3977954"/>
            <a:ext cx="3221699" cy="6118546"/>
          </a:xfrm>
          <a:custGeom>
            <a:rect b="b" l="l" r="r" t="t"/>
            <a:pathLst>
              <a:path extrusionOk="0" h="2075577" w="1055274">
                <a:moveTo>
                  <a:pt x="0" y="0"/>
                </a:moveTo>
                <a:lnTo>
                  <a:pt x="1055274" y="0"/>
                </a:lnTo>
                <a:lnTo>
                  <a:pt x="1055274" y="2075577"/>
                </a:lnTo>
                <a:lnTo>
                  <a:pt x="0" y="2075577"/>
                </a:lnTo>
                <a:close/>
              </a:path>
            </a:pathLst>
          </a:custGeom>
          <a:solidFill>
            <a:srgbClr val="C7B189">
              <a:alpha val="26274"/>
            </a:srgbClr>
          </a:solidFill>
          <a:ln>
            <a:noFill/>
          </a:ln>
        </p:spPr>
      </p:sp>
      <p:sp>
        <p:nvSpPr>
          <p:cNvPr id="724" name="Google Shape;724;p25"/>
          <p:cNvSpPr/>
          <p:nvPr/>
        </p:nvSpPr>
        <p:spPr>
          <a:xfrm>
            <a:off x="11161998" y="2900524"/>
            <a:ext cx="2823377" cy="1221581"/>
          </a:xfrm>
          <a:prstGeom prst="rect">
            <a:avLst/>
          </a:prstGeom>
          <a:solidFill>
            <a:srgbClr val="F0F0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5"/>
          <p:cNvSpPr/>
          <p:nvPr/>
        </p:nvSpPr>
        <p:spPr>
          <a:xfrm>
            <a:off x="0" y="3490373"/>
            <a:ext cx="17259300" cy="47994"/>
          </a:xfrm>
          <a:custGeom>
            <a:rect b="b" l="l" r="r" t="t"/>
            <a:pathLst>
              <a:path extrusionOk="0" h="69850" w="25118825">
                <a:moveTo>
                  <a:pt x="24827995" y="0"/>
                </a:moveTo>
                <a:lnTo>
                  <a:pt x="0" y="0"/>
                </a:lnTo>
                <a:lnTo>
                  <a:pt x="0" y="69850"/>
                </a:lnTo>
                <a:lnTo>
                  <a:pt x="25118825" y="69850"/>
                </a:lnTo>
                <a:lnTo>
                  <a:pt x="25118825" y="0"/>
                </a:lnTo>
                <a:close/>
              </a:path>
            </a:pathLst>
          </a:custGeom>
          <a:solidFill>
            <a:srgbClr val="000000"/>
          </a:solidFill>
          <a:ln>
            <a:noFill/>
          </a:ln>
        </p:spPr>
      </p:sp>
      <p:sp>
        <p:nvSpPr>
          <p:cNvPr id="726" name="Google Shape;726;p25"/>
          <p:cNvSpPr/>
          <p:nvPr/>
        </p:nvSpPr>
        <p:spPr>
          <a:xfrm>
            <a:off x="247982" y="3977954"/>
            <a:ext cx="3494927" cy="6135831"/>
          </a:xfrm>
          <a:custGeom>
            <a:rect b="b" l="l" r="r" t="t"/>
            <a:pathLst>
              <a:path extrusionOk="0" h="2039833" w="1182234">
                <a:moveTo>
                  <a:pt x="0" y="0"/>
                </a:moveTo>
                <a:lnTo>
                  <a:pt x="1182234" y="0"/>
                </a:lnTo>
                <a:lnTo>
                  <a:pt x="1182234" y="2039833"/>
                </a:lnTo>
                <a:lnTo>
                  <a:pt x="0" y="2039833"/>
                </a:lnTo>
                <a:close/>
              </a:path>
            </a:pathLst>
          </a:custGeom>
          <a:solidFill>
            <a:srgbClr val="C7B189">
              <a:alpha val="2627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25"/>
          <p:cNvSpPr/>
          <p:nvPr/>
        </p:nvSpPr>
        <p:spPr>
          <a:xfrm>
            <a:off x="583757" y="2900524"/>
            <a:ext cx="2823377" cy="1221581"/>
          </a:xfrm>
          <a:prstGeom prst="rect">
            <a:avLst/>
          </a:prstGeom>
          <a:solidFill>
            <a:srgbClr val="F0F0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5"/>
          <p:cNvSpPr txBox="1"/>
          <p:nvPr/>
        </p:nvSpPr>
        <p:spPr>
          <a:xfrm>
            <a:off x="-699355" y="2939336"/>
            <a:ext cx="5268534" cy="1121717"/>
          </a:xfrm>
          <a:prstGeom prst="rect">
            <a:avLst/>
          </a:prstGeom>
          <a:noFill/>
          <a:ln>
            <a:noFill/>
          </a:ln>
        </p:spPr>
        <p:txBody>
          <a:bodyPr anchorCtr="0" anchor="t" bIns="0" lIns="0" spcFirstLastPara="1" rIns="0" wrap="square" tIns="0">
            <a:noAutofit/>
          </a:bodyPr>
          <a:lstStyle/>
          <a:p>
            <a:pPr indent="0" lvl="0" marL="0" marR="0" rtl="0" algn="ctr">
              <a:lnSpc>
                <a:spcPct val="130005"/>
              </a:lnSpc>
              <a:spcBef>
                <a:spcPts val="0"/>
              </a:spcBef>
              <a:spcAft>
                <a:spcPts val="0"/>
              </a:spcAft>
              <a:buNone/>
            </a:pPr>
            <a:r>
              <a:rPr lang="en-US" sz="3436">
                <a:solidFill>
                  <a:srgbClr val="1E1E1E"/>
                </a:solidFill>
                <a:latin typeface="Arial"/>
                <a:ea typeface="Arial"/>
                <a:cs typeface="Arial"/>
                <a:sym typeface="Arial"/>
              </a:rPr>
              <a:t>Eddie</a:t>
            </a:r>
            <a:endParaRPr/>
          </a:p>
          <a:p>
            <a:pPr indent="0" lvl="0" marL="0" marR="0" rtl="0" algn="ctr">
              <a:lnSpc>
                <a:spcPct val="130005"/>
              </a:lnSpc>
              <a:spcBef>
                <a:spcPts val="0"/>
              </a:spcBef>
              <a:spcAft>
                <a:spcPts val="0"/>
              </a:spcAft>
              <a:buNone/>
            </a:pPr>
            <a:r>
              <a:rPr lang="en-US" sz="3436">
                <a:solidFill>
                  <a:srgbClr val="9C6F00"/>
                </a:solidFill>
                <a:latin typeface="Arial"/>
                <a:ea typeface="Arial"/>
                <a:cs typeface="Arial"/>
                <a:sym typeface="Arial"/>
              </a:rPr>
              <a:t>Bolland</a:t>
            </a:r>
            <a:endParaRPr/>
          </a:p>
        </p:txBody>
      </p:sp>
      <p:sp>
        <p:nvSpPr>
          <p:cNvPr id="729" name="Google Shape;729;p25"/>
          <p:cNvSpPr/>
          <p:nvPr/>
        </p:nvSpPr>
        <p:spPr>
          <a:xfrm>
            <a:off x="3980230" y="3977954"/>
            <a:ext cx="3494927" cy="6135831"/>
          </a:xfrm>
          <a:custGeom>
            <a:rect b="b" l="l" r="r" t="t"/>
            <a:pathLst>
              <a:path extrusionOk="0" h="2075577" w="1182234">
                <a:moveTo>
                  <a:pt x="0" y="0"/>
                </a:moveTo>
                <a:lnTo>
                  <a:pt x="1182234" y="0"/>
                </a:lnTo>
                <a:lnTo>
                  <a:pt x="1182234" y="2075577"/>
                </a:lnTo>
                <a:lnTo>
                  <a:pt x="0" y="2075577"/>
                </a:lnTo>
                <a:close/>
              </a:path>
            </a:pathLst>
          </a:custGeom>
          <a:solidFill>
            <a:srgbClr val="C7B189">
              <a:alpha val="26274"/>
            </a:srgbClr>
          </a:solidFill>
          <a:ln>
            <a:noFill/>
          </a:ln>
        </p:spPr>
      </p:sp>
      <p:sp>
        <p:nvSpPr>
          <p:cNvPr id="730" name="Google Shape;730;p25"/>
          <p:cNvSpPr/>
          <p:nvPr/>
        </p:nvSpPr>
        <p:spPr>
          <a:xfrm>
            <a:off x="4316005" y="2908453"/>
            <a:ext cx="2823377" cy="1221581"/>
          </a:xfrm>
          <a:prstGeom prst="rect">
            <a:avLst/>
          </a:prstGeom>
          <a:solidFill>
            <a:srgbClr val="F0F0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5"/>
          <p:cNvSpPr txBox="1"/>
          <p:nvPr/>
        </p:nvSpPr>
        <p:spPr>
          <a:xfrm>
            <a:off x="3093426" y="2939336"/>
            <a:ext cx="5268534" cy="1121717"/>
          </a:xfrm>
          <a:prstGeom prst="rect">
            <a:avLst/>
          </a:prstGeom>
          <a:noFill/>
          <a:ln>
            <a:noFill/>
          </a:ln>
        </p:spPr>
        <p:txBody>
          <a:bodyPr anchorCtr="0" anchor="t" bIns="0" lIns="0" spcFirstLastPara="1" rIns="0" wrap="square" tIns="0">
            <a:noAutofit/>
          </a:bodyPr>
          <a:lstStyle/>
          <a:p>
            <a:pPr indent="0" lvl="0" marL="0" marR="0" rtl="0" algn="ctr">
              <a:lnSpc>
                <a:spcPct val="130005"/>
              </a:lnSpc>
              <a:spcBef>
                <a:spcPts val="0"/>
              </a:spcBef>
              <a:spcAft>
                <a:spcPts val="0"/>
              </a:spcAft>
              <a:buNone/>
            </a:pPr>
            <a:r>
              <a:rPr lang="en-US" sz="3436">
                <a:solidFill>
                  <a:srgbClr val="1E1E1E"/>
                </a:solidFill>
                <a:latin typeface="Arial"/>
                <a:ea typeface="Arial"/>
                <a:cs typeface="Arial"/>
                <a:sym typeface="Arial"/>
              </a:rPr>
              <a:t>Judy</a:t>
            </a:r>
            <a:endParaRPr/>
          </a:p>
          <a:p>
            <a:pPr indent="0" lvl="0" marL="0" marR="0" rtl="0" algn="ctr">
              <a:lnSpc>
                <a:spcPct val="130005"/>
              </a:lnSpc>
              <a:spcBef>
                <a:spcPts val="0"/>
              </a:spcBef>
              <a:spcAft>
                <a:spcPts val="0"/>
              </a:spcAft>
              <a:buNone/>
            </a:pPr>
            <a:r>
              <a:rPr lang="en-US" sz="3436">
                <a:solidFill>
                  <a:srgbClr val="9C6F00"/>
                </a:solidFill>
                <a:latin typeface="Arial"/>
                <a:ea typeface="Arial"/>
                <a:cs typeface="Arial"/>
                <a:sym typeface="Arial"/>
              </a:rPr>
              <a:t>Castillo</a:t>
            </a:r>
            <a:endParaRPr/>
          </a:p>
        </p:txBody>
      </p:sp>
      <p:sp>
        <p:nvSpPr>
          <p:cNvPr id="732" name="Google Shape;732;p25"/>
          <p:cNvSpPr/>
          <p:nvPr/>
        </p:nvSpPr>
        <p:spPr>
          <a:xfrm>
            <a:off x="7671778" y="3977954"/>
            <a:ext cx="3119605" cy="6135831"/>
          </a:xfrm>
          <a:custGeom>
            <a:rect b="b" l="l" r="r" t="t"/>
            <a:pathLst>
              <a:path extrusionOk="0" h="2075577" w="1055274">
                <a:moveTo>
                  <a:pt x="0" y="0"/>
                </a:moveTo>
                <a:lnTo>
                  <a:pt x="1055274" y="0"/>
                </a:lnTo>
                <a:lnTo>
                  <a:pt x="1055274" y="2075577"/>
                </a:lnTo>
                <a:lnTo>
                  <a:pt x="0" y="2075577"/>
                </a:lnTo>
                <a:close/>
              </a:path>
            </a:pathLst>
          </a:custGeom>
          <a:solidFill>
            <a:srgbClr val="C7B189">
              <a:alpha val="26274"/>
            </a:srgbClr>
          </a:solidFill>
          <a:ln>
            <a:noFill/>
          </a:ln>
        </p:spPr>
      </p:sp>
      <p:sp>
        <p:nvSpPr>
          <p:cNvPr id="733" name="Google Shape;733;p25"/>
          <p:cNvSpPr/>
          <p:nvPr/>
        </p:nvSpPr>
        <p:spPr>
          <a:xfrm>
            <a:off x="7792845" y="2831542"/>
            <a:ext cx="2823377" cy="1221581"/>
          </a:xfrm>
          <a:prstGeom prst="rect">
            <a:avLst/>
          </a:prstGeom>
          <a:solidFill>
            <a:srgbClr val="F0F0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5"/>
          <p:cNvSpPr txBox="1"/>
          <p:nvPr/>
        </p:nvSpPr>
        <p:spPr>
          <a:xfrm>
            <a:off x="6509733" y="3144240"/>
            <a:ext cx="5268534" cy="558086"/>
          </a:xfrm>
          <a:prstGeom prst="rect">
            <a:avLst/>
          </a:prstGeom>
          <a:noFill/>
          <a:ln>
            <a:noFill/>
          </a:ln>
        </p:spPr>
        <p:txBody>
          <a:bodyPr anchorCtr="0" anchor="t" bIns="0" lIns="0" spcFirstLastPara="1" rIns="0" wrap="square" tIns="0">
            <a:noAutofit/>
          </a:bodyPr>
          <a:lstStyle/>
          <a:p>
            <a:pPr indent="0" lvl="0" marL="0" marR="0" rtl="0" algn="ctr">
              <a:lnSpc>
                <a:spcPct val="130005"/>
              </a:lnSpc>
              <a:spcBef>
                <a:spcPts val="0"/>
              </a:spcBef>
              <a:spcAft>
                <a:spcPts val="0"/>
              </a:spcAft>
              <a:buNone/>
            </a:pPr>
            <a:r>
              <a:rPr lang="en-US" sz="3436">
                <a:solidFill>
                  <a:srgbClr val="1E1E1E"/>
                </a:solidFill>
                <a:latin typeface="Arial"/>
                <a:ea typeface="Arial"/>
                <a:cs typeface="Arial"/>
                <a:sym typeface="Arial"/>
              </a:rPr>
              <a:t>TBA</a:t>
            </a:r>
            <a:endParaRPr/>
          </a:p>
        </p:txBody>
      </p:sp>
      <p:sp>
        <p:nvSpPr>
          <p:cNvPr id="735" name="Google Shape;735;p25"/>
          <p:cNvSpPr/>
          <p:nvPr/>
        </p:nvSpPr>
        <p:spPr>
          <a:xfrm>
            <a:off x="14639345" y="3977954"/>
            <a:ext cx="3119605" cy="6135831"/>
          </a:xfrm>
          <a:custGeom>
            <a:rect b="b" l="l" r="r" t="t"/>
            <a:pathLst>
              <a:path extrusionOk="0" h="2075577" w="1055274">
                <a:moveTo>
                  <a:pt x="0" y="0"/>
                </a:moveTo>
                <a:lnTo>
                  <a:pt x="1055274" y="0"/>
                </a:lnTo>
                <a:lnTo>
                  <a:pt x="1055274" y="2075577"/>
                </a:lnTo>
                <a:lnTo>
                  <a:pt x="0" y="2075577"/>
                </a:lnTo>
                <a:close/>
              </a:path>
            </a:pathLst>
          </a:custGeom>
          <a:solidFill>
            <a:srgbClr val="C7B189">
              <a:alpha val="26274"/>
            </a:srgbClr>
          </a:solidFill>
          <a:ln>
            <a:noFill/>
          </a:ln>
        </p:spPr>
      </p:sp>
      <p:sp>
        <p:nvSpPr>
          <p:cNvPr id="736" name="Google Shape;736;p25"/>
          <p:cNvSpPr txBox="1"/>
          <p:nvPr/>
        </p:nvSpPr>
        <p:spPr>
          <a:xfrm>
            <a:off x="9939420" y="2931407"/>
            <a:ext cx="5268534" cy="1121717"/>
          </a:xfrm>
          <a:prstGeom prst="rect">
            <a:avLst/>
          </a:prstGeom>
          <a:noFill/>
          <a:ln>
            <a:noFill/>
          </a:ln>
        </p:spPr>
        <p:txBody>
          <a:bodyPr anchorCtr="0" anchor="t" bIns="0" lIns="0" spcFirstLastPara="1" rIns="0" wrap="square" tIns="0">
            <a:noAutofit/>
          </a:bodyPr>
          <a:lstStyle/>
          <a:p>
            <a:pPr indent="0" lvl="0" marL="0" marR="0" rtl="0" algn="ctr">
              <a:lnSpc>
                <a:spcPct val="130005"/>
              </a:lnSpc>
              <a:spcBef>
                <a:spcPts val="0"/>
              </a:spcBef>
              <a:spcAft>
                <a:spcPts val="0"/>
              </a:spcAft>
              <a:buNone/>
            </a:pPr>
            <a:r>
              <a:rPr lang="en-US" sz="3436">
                <a:solidFill>
                  <a:srgbClr val="1E1E1E"/>
                </a:solidFill>
                <a:latin typeface="Arial"/>
                <a:ea typeface="Arial"/>
                <a:cs typeface="Arial"/>
                <a:sym typeface="Arial"/>
              </a:rPr>
              <a:t>Narayanan</a:t>
            </a:r>
            <a:endParaRPr/>
          </a:p>
          <a:p>
            <a:pPr indent="0" lvl="0" marL="0" marR="0" rtl="0" algn="ctr">
              <a:lnSpc>
                <a:spcPct val="130005"/>
              </a:lnSpc>
              <a:spcBef>
                <a:spcPts val="0"/>
              </a:spcBef>
              <a:spcAft>
                <a:spcPts val="0"/>
              </a:spcAft>
              <a:buNone/>
            </a:pPr>
            <a:r>
              <a:rPr lang="en-US" sz="3436">
                <a:solidFill>
                  <a:srgbClr val="9C6F00"/>
                </a:solidFill>
                <a:latin typeface="Arial"/>
                <a:ea typeface="Arial"/>
                <a:cs typeface="Arial"/>
                <a:sym typeface="Arial"/>
              </a:rPr>
              <a:t>Raman</a:t>
            </a:r>
            <a:endParaRPr/>
          </a:p>
        </p:txBody>
      </p:sp>
      <p:sp>
        <p:nvSpPr>
          <p:cNvPr id="737" name="Google Shape;737;p25"/>
          <p:cNvSpPr/>
          <p:nvPr/>
        </p:nvSpPr>
        <p:spPr>
          <a:xfrm>
            <a:off x="14787459" y="2900524"/>
            <a:ext cx="2823377" cy="1221581"/>
          </a:xfrm>
          <a:prstGeom prst="rect">
            <a:avLst/>
          </a:prstGeom>
          <a:solidFill>
            <a:srgbClr val="F0F0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5"/>
          <p:cNvSpPr/>
          <p:nvPr/>
        </p:nvSpPr>
        <p:spPr>
          <a:xfrm>
            <a:off x="6833092" y="839938"/>
            <a:ext cx="15787668" cy="20603"/>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739" name="Google Shape;739;p25"/>
          <p:cNvSpPr/>
          <p:nvPr/>
        </p:nvSpPr>
        <p:spPr>
          <a:xfrm>
            <a:off x="16694791" y="726774"/>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5"/>
          <p:cNvSpPr txBox="1"/>
          <p:nvPr/>
        </p:nvSpPr>
        <p:spPr>
          <a:xfrm>
            <a:off x="350481" y="401042"/>
            <a:ext cx="14058070" cy="17953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7000">
                <a:solidFill>
                  <a:srgbClr val="C7B189"/>
                </a:solidFill>
                <a:latin typeface="Arial"/>
                <a:ea typeface="Arial"/>
                <a:cs typeface="Arial"/>
                <a:sym typeface="Arial"/>
              </a:rPr>
              <a:t>Management</a:t>
            </a:r>
            <a:endParaRPr/>
          </a:p>
          <a:p>
            <a:pPr indent="0" lvl="0" marL="0" marR="0" rtl="0" algn="l">
              <a:lnSpc>
                <a:spcPct val="100000"/>
              </a:lnSpc>
              <a:spcBef>
                <a:spcPts val="0"/>
              </a:spcBef>
              <a:spcAft>
                <a:spcPts val="0"/>
              </a:spcAft>
              <a:buNone/>
            </a:pPr>
            <a:r>
              <a:rPr lang="en-US" sz="7000">
                <a:solidFill>
                  <a:srgbClr val="C7B189"/>
                </a:solidFill>
                <a:latin typeface="Arial"/>
                <a:ea typeface="Arial"/>
                <a:cs typeface="Arial"/>
                <a:sym typeface="Arial"/>
              </a:rPr>
              <a:t>Team</a:t>
            </a:r>
            <a:endParaRPr/>
          </a:p>
        </p:txBody>
      </p:sp>
      <p:sp>
        <p:nvSpPr>
          <p:cNvPr id="741" name="Google Shape;741;p25"/>
          <p:cNvSpPr txBox="1"/>
          <p:nvPr/>
        </p:nvSpPr>
        <p:spPr>
          <a:xfrm>
            <a:off x="363794" y="4610100"/>
            <a:ext cx="3263302" cy="48628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Eddie Bolland is an accomplished professional with over 25 years of experience in the real estate and rental business. His focus in the hospitality industry has been primarily on luxurious short-term rentals in the Caribbean and Toronto, Canada.</a:t>
            </a:r>
            <a:endParaRPr sz="1600">
              <a:solidFill>
                <a:schemeClr val="dk1"/>
              </a:solidFill>
              <a:latin typeface="Arial"/>
              <a:ea typeface="Arial"/>
              <a:cs typeface="Arial"/>
              <a:sym typeface="Arial"/>
            </a:endParaRPr>
          </a:p>
          <a:p>
            <a:pPr indent="0" lvl="0" marL="0" marR="0" rtl="0" algn="ctr">
              <a:spcBef>
                <a:spcPts val="0"/>
              </a:spcBef>
              <a:spcAft>
                <a:spcPts val="0"/>
              </a:spcAft>
              <a:buNone/>
            </a:pPr>
            <a:r>
              <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Created a short-term rental business in Toronto consisting of 75+ units that he developed and sold at multiple times the revenue. </a:t>
            </a:r>
            <a:endParaRPr/>
          </a:p>
          <a:p>
            <a:pPr indent="0" lvl="0" marL="0" marR="0" rtl="0" algn="ctr">
              <a:spcBef>
                <a:spcPts val="0"/>
              </a:spcBef>
              <a:spcAft>
                <a:spcPts val="0"/>
              </a:spcAft>
              <a:buNone/>
            </a:pPr>
            <a:r>
              <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He has also built luxury villas in Playa Del Carmen, Mexico and has also built and operated a boutique hotel in Tulum, Mexico</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742" name="Google Shape;742;p25"/>
          <p:cNvSpPr txBox="1"/>
          <p:nvPr/>
        </p:nvSpPr>
        <p:spPr>
          <a:xfrm>
            <a:off x="4056040" y="4620019"/>
            <a:ext cx="3302608" cy="24622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Goal-driven achiever with 20+ years of experience in the short-term luxury rentals vertical, interacting with domestic and international guests. </a:t>
            </a:r>
            <a:endParaRPr/>
          </a:p>
          <a:p>
            <a:pPr indent="0" lvl="0" marL="0" marR="0" rtl="0" algn="ctr">
              <a:spcBef>
                <a:spcPts val="0"/>
              </a:spcBef>
              <a:spcAft>
                <a:spcPts val="0"/>
              </a:spcAft>
              <a:buNone/>
            </a:pPr>
            <a:r>
              <a:t/>
            </a:r>
            <a:endParaRPr sz="1600">
              <a:solidFill>
                <a:srgbClr val="000000"/>
              </a:solidFill>
              <a:latin typeface="Arial"/>
              <a:ea typeface="Arial"/>
              <a:cs typeface="Arial"/>
              <a:sym typeface="Arial"/>
            </a:endParaRPr>
          </a:p>
          <a:p>
            <a:pPr indent="0" lvl="0" marL="0" marR="0" rtl="0" algn="ctr">
              <a:spcBef>
                <a:spcPts val="0"/>
              </a:spcBef>
              <a:spcAft>
                <a:spcPts val="0"/>
              </a:spcAft>
              <a:buNone/>
            </a:pPr>
            <a:r>
              <a:rPr lang="en-US" sz="1600">
                <a:solidFill>
                  <a:srgbClr val="000000"/>
                </a:solidFill>
                <a:latin typeface="Arial"/>
                <a:ea typeface="Arial"/>
                <a:cs typeface="Arial"/>
                <a:sym typeface="Arial"/>
              </a:rPr>
              <a:t>Highly successful in streamlining business operations including budgets, expenses, production schedules and staff management.</a:t>
            </a:r>
            <a:endParaRPr/>
          </a:p>
        </p:txBody>
      </p:sp>
      <p:sp>
        <p:nvSpPr>
          <p:cNvPr id="743" name="Google Shape;743;p25"/>
          <p:cNvSpPr txBox="1"/>
          <p:nvPr/>
        </p:nvSpPr>
        <p:spPr>
          <a:xfrm>
            <a:off x="462689" y="4148044"/>
            <a:ext cx="2944444" cy="309656"/>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1920">
                <a:solidFill>
                  <a:srgbClr val="000000"/>
                </a:solidFill>
                <a:latin typeface="Arial"/>
                <a:ea typeface="Arial"/>
                <a:cs typeface="Arial"/>
                <a:sym typeface="Arial"/>
              </a:rPr>
              <a:t>PRESIDENT &amp; CEO</a:t>
            </a:r>
            <a:endParaRPr/>
          </a:p>
        </p:txBody>
      </p:sp>
      <p:sp>
        <p:nvSpPr>
          <p:cNvPr id="744" name="Google Shape;744;p25"/>
          <p:cNvSpPr txBox="1"/>
          <p:nvPr/>
        </p:nvSpPr>
        <p:spPr>
          <a:xfrm>
            <a:off x="4255471" y="4152900"/>
            <a:ext cx="2944444" cy="309656"/>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1920">
                <a:solidFill>
                  <a:srgbClr val="000000"/>
                </a:solidFill>
                <a:latin typeface="Arial"/>
                <a:ea typeface="Arial"/>
                <a:cs typeface="Arial"/>
                <a:sym typeface="Arial"/>
              </a:rPr>
              <a:t>VP-OPERATIONS</a:t>
            </a:r>
            <a:endParaRPr/>
          </a:p>
        </p:txBody>
      </p:sp>
      <p:sp>
        <p:nvSpPr>
          <p:cNvPr id="745" name="Google Shape;745;p25"/>
          <p:cNvSpPr txBox="1"/>
          <p:nvPr/>
        </p:nvSpPr>
        <p:spPr>
          <a:xfrm>
            <a:off x="7671778" y="4148044"/>
            <a:ext cx="2944444" cy="309656"/>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1920">
                <a:solidFill>
                  <a:srgbClr val="000000"/>
                </a:solidFill>
                <a:latin typeface="Arial"/>
                <a:ea typeface="Arial"/>
                <a:cs typeface="Arial"/>
                <a:sym typeface="Arial"/>
              </a:rPr>
              <a:t>CFO</a:t>
            </a:r>
            <a:endParaRPr/>
          </a:p>
        </p:txBody>
      </p:sp>
      <p:sp>
        <p:nvSpPr>
          <p:cNvPr id="746" name="Google Shape;746;p25"/>
          <p:cNvSpPr txBox="1"/>
          <p:nvPr/>
        </p:nvSpPr>
        <p:spPr>
          <a:xfrm>
            <a:off x="7496617" y="4933198"/>
            <a:ext cx="3294766" cy="38862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F0F0EE"/>
                </a:solidFill>
                <a:latin typeface="Arial"/>
                <a:ea typeface="Arial"/>
                <a:cs typeface="Arial"/>
                <a:sym typeface="Arial"/>
              </a:rPr>
              <a:t>-----</a:t>
            </a:r>
            <a:endParaRPr/>
          </a:p>
        </p:txBody>
      </p:sp>
      <p:sp>
        <p:nvSpPr>
          <p:cNvPr id="747" name="Google Shape;747;p25"/>
          <p:cNvSpPr txBox="1"/>
          <p:nvPr/>
        </p:nvSpPr>
        <p:spPr>
          <a:xfrm>
            <a:off x="14551766" y="4933198"/>
            <a:ext cx="3294766" cy="38862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F0F0EE"/>
                </a:solidFill>
                <a:latin typeface="Arial"/>
                <a:ea typeface="Arial"/>
                <a:cs typeface="Arial"/>
                <a:sym typeface="Arial"/>
              </a:rPr>
              <a:t>-----</a:t>
            </a:r>
            <a:endParaRPr/>
          </a:p>
        </p:txBody>
      </p:sp>
      <p:sp>
        <p:nvSpPr>
          <p:cNvPr id="748" name="Google Shape;748;p25"/>
          <p:cNvSpPr txBox="1"/>
          <p:nvPr/>
        </p:nvSpPr>
        <p:spPr>
          <a:xfrm>
            <a:off x="13564881" y="3213222"/>
            <a:ext cx="5268534" cy="558086"/>
          </a:xfrm>
          <a:prstGeom prst="rect">
            <a:avLst/>
          </a:prstGeom>
          <a:noFill/>
          <a:ln>
            <a:noFill/>
          </a:ln>
        </p:spPr>
        <p:txBody>
          <a:bodyPr anchorCtr="0" anchor="t" bIns="0" lIns="0" spcFirstLastPara="1" rIns="0" wrap="square" tIns="0">
            <a:noAutofit/>
          </a:bodyPr>
          <a:lstStyle/>
          <a:p>
            <a:pPr indent="0" lvl="0" marL="0" marR="0" rtl="0" algn="ctr">
              <a:lnSpc>
                <a:spcPct val="130005"/>
              </a:lnSpc>
              <a:spcBef>
                <a:spcPts val="0"/>
              </a:spcBef>
              <a:spcAft>
                <a:spcPts val="0"/>
              </a:spcAft>
              <a:buNone/>
            </a:pPr>
            <a:r>
              <a:rPr lang="en-US" sz="3436">
                <a:solidFill>
                  <a:srgbClr val="1E1E1E"/>
                </a:solidFill>
                <a:latin typeface="Arial"/>
                <a:ea typeface="Arial"/>
                <a:cs typeface="Arial"/>
                <a:sym typeface="Arial"/>
              </a:rPr>
              <a:t>TBA</a:t>
            </a:r>
            <a:endParaRPr/>
          </a:p>
        </p:txBody>
      </p:sp>
      <p:sp>
        <p:nvSpPr>
          <p:cNvPr id="749" name="Google Shape;749;p25"/>
          <p:cNvSpPr txBox="1"/>
          <p:nvPr/>
        </p:nvSpPr>
        <p:spPr>
          <a:xfrm>
            <a:off x="14726927" y="4152900"/>
            <a:ext cx="2944444" cy="309656"/>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1920">
                <a:solidFill>
                  <a:srgbClr val="000000"/>
                </a:solidFill>
                <a:latin typeface="Arial"/>
                <a:ea typeface="Arial"/>
                <a:cs typeface="Arial"/>
                <a:sym typeface="Arial"/>
              </a:rPr>
              <a:t>VP-MARKETING</a:t>
            </a:r>
            <a:endParaRPr/>
          </a:p>
        </p:txBody>
      </p:sp>
      <p:sp>
        <p:nvSpPr>
          <p:cNvPr id="750" name="Google Shape;750;p25"/>
          <p:cNvSpPr txBox="1"/>
          <p:nvPr/>
        </p:nvSpPr>
        <p:spPr>
          <a:xfrm>
            <a:off x="462689" y="9680773"/>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a:solidFill>
                  <a:srgbClr val="000000"/>
                </a:solidFill>
                <a:latin typeface="Arial"/>
                <a:ea typeface="Arial"/>
                <a:cs typeface="Arial"/>
                <a:sym typeface="Arial"/>
              </a:rPr>
              <a:t>12</a:t>
            </a:r>
            <a:endParaRPr sz="2499" u="none">
              <a:solidFill>
                <a:srgbClr val="000000"/>
              </a:solidFill>
              <a:latin typeface="Arial"/>
              <a:ea typeface="Arial"/>
              <a:cs typeface="Arial"/>
              <a:sym typeface="Arial"/>
            </a:endParaRPr>
          </a:p>
        </p:txBody>
      </p:sp>
      <p:sp>
        <p:nvSpPr>
          <p:cNvPr id="751" name="Google Shape;751;p25"/>
          <p:cNvSpPr/>
          <p:nvPr/>
        </p:nvSpPr>
        <p:spPr>
          <a:xfrm>
            <a:off x="11546116" y="4076700"/>
            <a:ext cx="2153538" cy="385362"/>
          </a:xfrm>
          <a:prstGeom prst="rect">
            <a:avLst/>
          </a:prstGeom>
          <a:noFill/>
          <a:ln>
            <a:noFill/>
          </a:ln>
        </p:spPr>
        <p:txBody>
          <a:bodyPr anchorCtr="0" anchor="t" bIns="45700" lIns="91425" spcFirstLastPara="1" rIns="91425" wrap="square" tIns="45700">
            <a:noAutofit/>
          </a:bodyPr>
          <a:lstStyle/>
          <a:p>
            <a:pPr indent="0" lvl="0" marL="0" marR="0" rtl="0" algn="ctr">
              <a:lnSpc>
                <a:spcPct val="138666"/>
              </a:lnSpc>
              <a:spcBef>
                <a:spcPts val="0"/>
              </a:spcBef>
              <a:spcAft>
                <a:spcPts val="0"/>
              </a:spcAft>
              <a:buNone/>
            </a:pPr>
            <a:r>
              <a:rPr lang="en-US" sz="1800">
                <a:solidFill>
                  <a:srgbClr val="000000"/>
                </a:solidFill>
                <a:latin typeface="Arial"/>
                <a:ea typeface="Arial"/>
                <a:cs typeface="Arial"/>
                <a:sym typeface="Arial"/>
              </a:rPr>
              <a:t>VP-TECHNOLOGY</a:t>
            </a:r>
            <a:endParaRPr/>
          </a:p>
        </p:txBody>
      </p:sp>
      <p:sp>
        <p:nvSpPr>
          <p:cNvPr id="752" name="Google Shape;752;p25"/>
          <p:cNvSpPr/>
          <p:nvPr/>
        </p:nvSpPr>
        <p:spPr>
          <a:xfrm>
            <a:off x="11161997" y="4533900"/>
            <a:ext cx="3076635" cy="30469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Highly accomplished and results-driven executive with experience in start-ups and established organizations.</a:t>
            </a:r>
            <a:endParaRPr/>
          </a:p>
          <a:p>
            <a:pPr indent="0" lvl="0" marL="0" marR="0" rtl="0" algn="ctr">
              <a:spcBef>
                <a:spcPts val="0"/>
              </a:spcBef>
              <a:spcAft>
                <a:spcPts val="0"/>
              </a:spcAft>
              <a:buNone/>
            </a:pPr>
            <a:r>
              <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Business savvy IT professional with 30+ years of experience in global delivery and product management focusing on both short-term tactical needs &amp; long-term strategic organizational growth.</a:t>
            </a:r>
            <a:endParaRPr/>
          </a:p>
        </p:txBody>
      </p:sp>
      <p:sp>
        <p:nvSpPr>
          <p:cNvPr id="753" name="Google Shape;753;p25"/>
          <p:cNvSpPr/>
          <p:nvPr/>
        </p:nvSpPr>
        <p:spPr>
          <a:xfrm rot="10800000">
            <a:off x="3352800" y="9937488"/>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754" name="Google Shape;754;p25"/>
          <p:cNvPicPr preferRelativeResize="0"/>
          <p:nvPr/>
        </p:nvPicPr>
        <p:blipFill rotWithShape="1">
          <a:blip r:embed="rId3">
            <a:alphaModFix/>
          </a:blip>
          <a:srcRect b="0" l="0" r="0" t="0"/>
          <a:stretch/>
        </p:blipFill>
        <p:spPr>
          <a:xfrm>
            <a:off x="17145000" y="9221027"/>
            <a:ext cx="923553" cy="9235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pic>
        <p:nvPicPr>
          <p:cNvPr id="760" name="Google Shape;760;p26"/>
          <p:cNvPicPr preferRelativeResize="0"/>
          <p:nvPr/>
        </p:nvPicPr>
        <p:blipFill rotWithShape="1">
          <a:blip r:embed="rId3">
            <a:alphaModFix amt="60000"/>
          </a:blip>
          <a:srcRect b="0" l="0" r="0" t="0"/>
          <a:stretch/>
        </p:blipFill>
        <p:spPr>
          <a:xfrm>
            <a:off x="6442000" y="6624112"/>
            <a:ext cx="2191897" cy="2191897"/>
          </a:xfrm>
          <a:prstGeom prst="rect">
            <a:avLst/>
          </a:prstGeom>
          <a:noFill/>
          <a:ln>
            <a:noFill/>
          </a:ln>
        </p:spPr>
      </p:pic>
      <p:pic>
        <p:nvPicPr>
          <p:cNvPr id="761" name="Google Shape;761;p26"/>
          <p:cNvPicPr preferRelativeResize="0"/>
          <p:nvPr/>
        </p:nvPicPr>
        <p:blipFill rotWithShape="1">
          <a:blip r:embed="rId3">
            <a:alphaModFix amt="60000"/>
          </a:blip>
          <a:srcRect b="0" l="0" r="0" t="0"/>
          <a:stretch/>
        </p:blipFill>
        <p:spPr>
          <a:xfrm>
            <a:off x="6606599" y="6788711"/>
            <a:ext cx="1862699" cy="1862699"/>
          </a:xfrm>
          <a:prstGeom prst="rect">
            <a:avLst/>
          </a:prstGeom>
          <a:noFill/>
          <a:ln>
            <a:noFill/>
          </a:ln>
        </p:spPr>
      </p:pic>
      <p:pic>
        <p:nvPicPr>
          <p:cNvPr id="762" name="Google Shape;762;p26"/>
          <p:cNvPicPr preferRelativeResize="0"/>
          <p:nvPr/>
        </p:nvPicPr>
        <p:blipFill rotWithShape="1">
          <a:blip r:embed="rId3">
            <a:alphaModFix amt="60000"/>
          </a:blip>
          <a:srcRect b="0" l="0" r="0" t="0"/>
          <a:stretch/>
        </p:blipFill>
        <p:spPr>
          <a:xfrm>
            <a:off x="15232002" y="6327580"/>
            <a:ext cx="2191897" cy="2191897"/>
          </a:xfrm>
          <a:prstGeom prst="rect">
            <a:avLst/>
          </a:prstGeom>
          <a:noFill/>
          <a:ln>
            <a:noFill/>
          </a:ln>
        </p:spPr>
      </p:pic>
      <p:pic>
        <p:nvPicPr>
          <p:cNvPr id="763" name="Google Shape;763;p26"/>
          <p:cNvPicPr preferRelativeResize="0"/>
          <p:nvPr/>
        </p:nvPicPr>
        <p:blipFill rotWithShape="1">
          <a:blip r:embed="rId3">
            <a:alphaModFix amt="60000"/>
          </a:blip>
          <a:srcRect b="0" l="0" r="0" t="0"/>
          <a:stretch/>
        </p:blipFill>
        <p:spPr>
          <a:xfrm>
            <a:off x="1960049" y="5081520"/>
            <a:ext cx="2191897" cy="2191897"/>
          </a:xfrm>
          <a:prstGeom prst="rect">
            <a:avLst/>
          </a:prstGeom>
          <a:noFill/>
          <a:ln>
            <a:noFill/>
          </a:ln>
        </p:spPr>
      </p:pic>
      <p:pic>
        <p:nvPicPr>
          <p:cNvPr id="764" name="Google Shape;764;p26"/>
          <p:cNvPicPr preferRelativeResize="0"/>
          <p:nvPr/>
        </p:nvPicPr>
        <p:blipFill rotWithShape="1">
          <a:blip r:embed="rId3">
            <a:alphaModFix amt="60000"/>
          </a:blip>
          <a:srcRect b="0" l="0" r="0" t="0"/>
          <a:stretch/>
        </p:blipFill>
        <p:spPr>
          <a:xfrm>
            <a:off x="15396602" y="6492180"/>
            <a:ext cx="1862699" cy="1862699"/>
          </a:xfrm>
          <a:prstGeom prst="rect">
            <a:avLst/>
          </a:prstGeom>
          <a:noFill/>
          <a:ln>
            <a:noFill/>
          </a:ln>
        </p:spPr>
      </p:pic>
      <p:sp>
        <p:nvSpPr>
          <p:cNvPr id="765" name="Google Shape;765;p26"/>
          <p:cNvSpPr/>
          <p:nvPr/>
        </p:nvSpPr>
        <p:spPr>
          <a:xfrm>
            <a:off x="15528530" y="6624112"/>
            <a:ext cx="1598841" cy="159883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5888" l="-10681" r="-1782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6"/>
          <p:cNvSpPr/>
          <p:nvPr/>
        </p:nvSpPr>
        <p:spPr>
          <a:xfrm>
            <a:off x="2256577" y="5378051"/>
            <a:ext cx="1598841" cy="159883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7106" l="-48404" r="-47397" t="-23344"/>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6"/>
          <p:cNvSpPr/>
          <p:nvPr/>
        </p:nvSpPr>
        <p:spPr>
          <a:xfrm>
            <a:off x="6738528" y="6920643"/>
            <a:ext cx="1598841" cy="159883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3530" l="-5046" r="-9588" t="-11104"/>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8" name="Google Shape;768;p26"/>
          <p:cNvPicPr preferRelativeResize="0"/>
          <p:nvPr/>
        </p:nvPicPr>
        <p:blipFill rotWithShape="1">
          <a:blip r:embed="rId3">
            <a:alphaModFix amt="60000"/>
          </a:blip>
          <a:srcRect b="0" l="0" r="0" t="0"/>
          <a:stretch/>
        </p:blipFill>
        <p:spPr>
          <a:xfrm>
            <a:off x="2124649" y="5246119"/>
            <a:ext cx="1862699" cy="1862699"/>
          </a:xfrm>
          <a:prstGeom prst="rect">
            <a:avLst/>
          </a:prstGeom>
          <a:noFill/>
          <a:ln>
            <a:noFill/>
          </a:ln>
        </p:spPr>
      </p:pic>
      <p:sp>
        <p:nvSpPr>
          <p:cNvPr id="769" name="Google Shape;769;p26"/>
          <p:cNvSpPr/>
          <p:nvPr/>
        </p:nvSpPr>
        <p:spPr>
          <a:xfrm>
            <a:off x="2798754" y="4553782"/>
            <a:ext cx="12691496" cy="345100"/>
          </a:xfrm>
          <a:custGeom>
            <a:rect b="b" l="l" r="r" t="t"/>
            <a:pathLst>
              <a:path extrusionOk="0" h="436880" w="16066832">
                <a:moveTo>
                  <a:pt x="16047782" y="190500"/>
                </a:moveTo>
                <a:lnTo>
                  <a:pt x="15786162" y="13970"/>
                </a:lnTo>
                <a:cubicBezTo>
                  <a:pt x="15768382" y="2540"/>
                  <a:pt x="15745523" y="6350"/>
                  <a:pt x="15732823" y="24130"/>
                </a:cubicBezTo>
                <a:cubicBezTo>
                  <a:pt x="15720123" y="41910"/>
                  <a:pt x="15725201" y="64770"/>
                  <a:pt x="15742982" y="77470"/>
                </a:cubicBezTo>
                <a:lnTo>
                  <a:pt x="15899192"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15905542" y="257810"/>
                </a:lnTo>
                <a:lnTo>
                  <a:pt x="15744251" y="367030"/>
                </a:lnTo>
                <a:cubicBezTo>
                  <a:pt x="15726473" y="378460"/>
                  <a:pt x="15722662" y="402590"/>
                  <a:pt x="15734092" y="420370"/>
                </a:cubicBezTo>
                <a:cubicBezTo>
                  <a:pt x="15741712" y="431800"/>
                  <a:pt x="15753142" y="436880"/>
                  <a:pt x="15765842" y="436880"/>
                </a:cubicBezTo>
                <a:cubicBezTo>
                  <a:pt x="15773462" y="436880"/>
                  <a:pt x="15781082" y="434340"/>
                  <a:pt x="15787432" y="430530"/>
                </a:cubicBezTo>
                <a:lnTo>
                  <a:pt x="16050323" y="254000"/>
                </a:lnTo>
                <a:cubicBezTo>
                  <a:pt x="16060482" y="246380"/>
                  <a:pt x="16066832" y="234950"/>
                  <a:pt x="16066832" y="222250"/>
                </a:cubicBezTo>
                <a:cubicBezTo>
                  <a:pt x="16066832" y="209550"/>
                  <a:pt x="16059212" y="196850"/>
                  <a:pt x="16047782"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6"/>
          <p:cNvSpPr/>
          <p:nvPr/>
        </p:nvSpPr>
        <p:spPr>
          <a:xfrm rot="-5400000">
            <a:off x="7316293" y="6900758"/>
            <a:ext cx="3660476" cy="39770"/>
          </a:xfrm>
          <a:custGeom>
            <a:rect b="b" l="l" r="r" t="t"/>
            <a:pathLst>
              <a:path extrusionOk="0" h="69850" w="6429051">
                <a:moveTo>
                  <a:pt x="6138221" y="0"/>
                </a:moveTo>
                <a:lnTo>
                  <a:pt x="0" y="0"/>
                </a:lnTo>
                <a:lnTo>
                  <a:pt x="0" y="69850"/>
                </a:lnTo>
                <a:lnTo>
                  <a:pt x="6429051" y="69850"/>
                </a:lnTo>
                <a:lnTo>
                  <a:pt x="6429051" y="0"/>
                </a:lnTo>
                <a:close/>
              </a:path>
            </a:pathLst>
          </a:custGeom>
          <a:solidFill>
            <a:schemeClr val="dk1"/>
          </a:solidFill>
          <a:ln>
            <a:noFill/>
          </a:ln>
        </p:spPr>
      </p:sp>
      <p:pic>
        <p:nvPicPr>
          <p:cNvPr id="771" name="Google Shape;771;p26"/>
          <p:cNvPicPr preferRelativeResize="0"/>
          <p:nvPr/>
        </p:nvPicPr>
        <p:blipFill rotWithShape="1">
          <a:blip r:embed="rId7">
            <a:alphaModFix/>
          </a:blip>
          <a:srcRect b="0" l="0" r="0" t="0"/>
          <a:stretch/>
        </p:blipFill>
        <p:spPr>
          <a:xfrm>
            <a:off x="9564036" y="5407910"/>
            <a:ext cx="2836463" cy="881882"/>
          </a:xfrm>
          <a:prstGeom prst="rect">
            <a:avLst/>
          </a:prstGeom>
          <a:noFill/>
          <a:ln>
            <a:noFill/>
          </a:ln>
        </p:spPr>
      </p:pic>
      <p:pic>
        <p:nvPicPr>
          <p:cNvPr id="772" name="Google Shape;772;p26"/>
          <p:cNvPicPr preferRelativeResize="0"/>
          <p:nvPr/>
        </p:nvPicPr>
        <p:blipFill rotWithShape="1">
          <a:blip r:embed="rId8">
            <a:alphaModFix/>
          </a:blip>
          <a:srcRect b="0" l="0" r="0" t="0"/>
          <a:stretch/>
        </p:blipFill>
        <p:spPr>
          <a:xfrm>
            <a:off x="5683718" y="5246119"/>
            <a:ext cx="2854785" cy="678011"/>
          </a:xfrm>
          <a:prstGeom prst="rect">
            <a:avLst/>
          </a:prstGeom>
          <a:noFill/>
          <a:ln>
            <a:noFill/>
          </a:ln>
        </p:spPr>
      </p:pic>
      <p:pic>
        <p:nvPicPr>
          <p:cNvPr id="773" name="Google Shape;773;p26"/>
          <p:cNvPicPr preferRelativeResize="0"/>
          <p:nvPr/>
        </p:nvPicPr>
        <p:blipFill rotWithShape="1">
          <a:blip r:embed="rId9">
            <a:alphaModFix/>
          </a:blip>
          <a:srcRect b="11413" l="4430" r="1490" t="28722"/>
          <a:stretch/>
        </p:blipFill>
        <p:spPr>
          <a:xfrm>
            <a:off x="2256577" y="8038653"/>
            <a:ext cx="2144290" cy="515132"/>
          </a:xfrm>
          <a:prstGeom prst="rect">
            <a:avLst/>
          </a:prstGeom>
          <a:noFill/>
          <a:ln>
            <a:noFill/>
          </a:ln>
        </p:spPr>
      </p:pic>
      <p:pic>
        <p:nvPicPr>
          <p:cNvPr id="774" name="Google Shape;774;p26"/>
          <p:cNvPicPr preferRelativeResize="0"/>
          <p:nvPr/>
        </p:nvPicPr>
        <p:blipFill rotWithShape="1">
          <a:blip r:embed="rId10">
            <a:alphaModFix/>
          </a:blip>
          <a:srcRect b="0" l="0" r="0" t="0"/>
          <a:stretch/>
        </p:blipFill>
        <p:spPr>
          <a:xfrm>
            <a:off x="4400867" y="6459599"/>
            <a:ext cx="1896579" cy="658225"/>
          </a:xfrm>
          <a:prstGeom prst="rect">
            <a:avLst/>
          </a:prstGeom>
          <a:noFill/>
          <a:ln>
            <a:noFill/>
          </a:ln>
        </p:spPr>
      </p:pic>
      <p:sp>
        <p:nvSpPr>
          <p:cNvPr id="775" name="Google Shape;775;p26"/>
          <p:cNvSpPr/>
          <p:nvPr/>
        </p:nvSpPr>
        <p:spPr>
          <a:xfrm>
            <a:off x="2256577" y="5378051"/>
            <a:ext cx="1598841" cy="159883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1">
              <a:alphaModFix/>
            </a:blip>
            <a:stretch>
              <a:fillRect b="0" l="-11636" r="-356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6" name="Google Shape;776;p26"/>
          <p:cNvPicPr preferRelativeResize="0"/>
          <p:nvPr/>
        </p:nvPicPr>
        <p:blipFill rotWithShape="1">
          <a:blip r:embed="rId12">
            <a:alphaModFix/>
          </a:blip>
          <a:srcRect b="8397" l="7657" r="4847" t="29955"/>
          <a:stretch/>
        </p:blipFill>
        <p:spPr>
          <a:xfrm>
            <a:off x="9561606" y="7852274"/>
            <a:ext cx="3042676" cy="667203"/>
          </a:xfrm>
          <a:prstGeom prst="rect">
            <a:avLst/>
          </a:prstGeom>
          <a:noFill/>
          <a:ln>
            <a:noFill/>
          </a:ln>
        </p:spPr>
      </p:pic>
      <p:pic>
        <p:nvPicPr>
          <p:cNvPr id="777" name="Google Shape;777;p26"/>
          <p:cNvPicPr preferRelativeResize="0"/>
          <p:nvPr/>
        </p:nvPicPr>
        <p:blipFill rotWithShape="1">
          <a:blip r:embed="rId13">
            <a:alphaModFix/>
          </a:blip>
          <a:srcRect b="10214" l="1211" r="2471" t="19668"/>
          <a:stretch/>
        </p:blipFill>
        <p:spPr>
          <a:xfrm>
            <a:off x="11742736" y="6472175"/>
            <a:ext cx="2905419" cy="645649"/>
          </a:xfrm>
          <a:prstGeom prst="rect">
            <a:avLst/>
          </a:prstGeom>
          <a:noFill/>
          <a:ln>
            <a:noFill/>
          </a:ln>
        </p:spPr>
      </p:pic>
      <p:sp>
        <p:nvSpPr>
          <p:cNvPr id="778" name="Google Shape;778;p26"/>
          <p:cNvSpPr txBox="1"/>
          <p:nvPr/>
        </p:nvSpPr>
        <p:spPr>
          <a:xfrm>
            <a:off x="5666363" y="3005027"/>
            <a:ext cx="6920565" cy="570797"/>
          </a:xfrm>
          <a:prstGeom prst="rect">
            <a:avLst/>
          </a:prstGeom>
          <a:noFill/>
          <a:ln>
            <a:noFill/>
          </a:ln>
        </p:spPr>
        <p:txBody>
          <a:bodyPr anchorCtr="0" anchor="t" bIns="0" lIns="0" spcFirstLastPara="1" rIns="0" wrap="square" tIns="0">
            <a:noAutofit/>
          </a:bodyPr>
          <a:lstStyle/>
          <a:p>
            <a:pPr indent="0" lvl="0" marL="0" marR="0" rtl="0" algn="ctr">
              <a:lnSpc>
                <a:spcPct val="130054"/>
              </a:lnSpc>
              <a:spcBef>
                <a:spcPts val="0"/>
              </a:spcBef>
              <a:spcAft>
                <a:spcPts val="0"/>
              </a:spcAft>
              <a:buNone/>
            </a:pPr>
            <a:r>
              <a:rPr lang="en-US" sz="3700">
                <a:solidFill>
                  <a:schemeClr val="dk2"/>
                </a:solidFill>
                <a:latin typeface="Arial"/>
                <a:ea typeface="Arial"/>
                <a:cs typeface="Arial"/>
                <a:sym typeface="Arial"/>
              </a:rPr>
              <a:t>Categories</a:t>
            </a:r>
            <a:r>
              <a:rPr lang="en-US" sz="3700">
                <a:solidFill>
                  <a:srgbClr val="938953"/>
                </a:solidFill>
                <a:latin typeface="Arial"/>
                <a:ea typeface="Arial"/>
                <a:cs typeface="Arial"/>
                <a:sym typeface="Arial"/>
              </a:rPr>
              <a:t> </a:t>
            </a:r>
            <a:r>
              <a:rPr lang="en-US" sz="3700">
                <a:solidFill>
                  <a:schemeClr val="dk2"/>
                </a:solidFill>
                <a:latin typeface="Arial"/>
                <a:ea typeface="Arial"/>
                <a:cs typeface="Arial"/>
                <a:sym typeface="Arial"/>
              </a:rPr>
              <a:t>of Competitors</a:t>
            </a:r>
            <a:endParaRPr/>
          </a:p>
        </p:txBody>
      </p:sp>
      <p:sp>
        <p:nvSpPr>
          <p:cNvPr id="779" name="Google Shape;779;p26"/>
          <p:cNvSpPr txBox="1"/>
          <p:nvPr/>
        </p:nvSpPr>
        <p:spPr>
          <a:xfrm>
            <a:off x="304800" y="9479139"/>
            <a:ext cx="952078" cy="410369"/>
          </a:xfrm>
          <a:prstGeom prst="rect">
            <a:avLst/>
          </a:prstGeom>
          <a:noFill/>
          <a:ln>
            <a:noFill/>
          </a:ln>
        </p:spPr>
        <p:txBody>
          <a:bodyPr anchorCtr="0" anchor="t" bIns="0" lIns="0" spcFirstLastPara="1" rIns="0" wrap="square" tIns="0">
            <a:noAutofit/>
          </a:bodyPr>
          <a:lstStyle/>
          <a:p>
            <a:pPr indent="0" lvl="0" marL="0" marR="0" rtl="0" algn="r">
              <a:lnSpc>
                <a:spcPct val="142016"/>
              </a:lnSpc>
              <a:spcBef>
                <a:spcPts val="0"/>
              </a:spcBef>
              <a:spcAft>
                <a:spcPts val="0"/>
              </a:spcAft>
              <a:buNone/>
            </a:pPr>
            <a:r>
              <a:rPr lang="en-US" sz="2499">
                <a:solidFill>
                  <a:schemeClr val="dk1"/>
                </a:solidFill>
                <a:latin typeface="Arial"/>
                <a:ea typeface="Arial"/>
                <a:cs typeface="Arial"/>
                <a:sym typeface="Arial"/>
              </a:rPr>
              <a:t>13</a:t>
            </a:r>
            <a:endParaRPr/>
          </a:p>
        </p:txBody>
      </p:sp>
      <p:sp>
        <p:nvSpPr>
          <p:cNvPr id="780" name="Google Shape;780;p26"/>
          <p:cNvSpPr txBox="1"/>
          <p:nvPr/>
        </p:nvSpPr>
        <p:spPr>
          <a:xfrm>
            <a:off x="39770" y="3978039"/>
            <a:ext cx="9126646" cy="544252"/>
          </a:xfrm>
          <a:prstGeom prst="rect">
            <a:avLst/>
          </a:prstGeom>
          <a:noFill/>
          <a:ln>
            <a:noFill/>
          </a:ln>
        </p:spPr>
        <p:txBody>
          <a:bodyPr anchorCtr="0" anchor="t" bIns="0" lIns="0" spcFirstLastPara="1" rIns="0" wrap="square" tIns="0">
            <a:noAutofit/>
          </a:bodyPr>
          <a:lstStyle/>
          <a:p>
            <a:pPr indent="0" lvl="0" marL="0" marR="0" rtl="0" algn="ctr">
              <a:lnSpc>
                <a:spcPct val="171857"/>
              </a:lnSpc>
              <a:spcBef>
                <a:spcPts val="0"/>
              </a:spcBef>
              <a:spcAft>
                <a:spcPts val="0"/>
              </a:spcAft>
              <a:buNone/>
            </a:pPr>
            <a:r>
              <a:rPr lang="en-US" sz="2800">
                <a:solidFill>
                  <a:schemeClr val="dk1"/>
                </a:solidFill>
                <a:latin typeface="Arial"/>
                <a:ea typeface="Arial"/>
                <a:cs typeface="Arial"/>
                <a:sym typeface="Arial"/>
              </a:rPr>
              <a:t>Companies with their own inventory</a:t>
            </a:r>
            <a:endParaRPr/>
          </a:p>
        </p:txBody>
      </p:sp>
      <p:sp>
        <p:nvSpPr>
          <p:cNvPr id="781" name="Google Shape;781;p26"/>
          <p:cNvSpPr txBox="1"/>
          <p:nvPr/>
        </p:nvSpPr>
        <p:spPr>
          <a:xfrm>
            <a:off x="9126645" y="3902971"/>
            <a:ext cx="9121584" cy="615553"/>
          </a:xfrm>
          <a:prstGeom prst="rect">
            <a:avLst/>
          </a:prstGeom>
          <a:noFill/>
          <a:ln>
            <a:noFill/>
          </a:ln>
        </p:spPr>
        <p:txBody>
          <a:bodyPr anchorCtr="0" anchor="t" bIns="0" lIns="0" spcFirstLastPara="1" rIns="0" wrap="square" tIns="0">
            <a:noAutofit/>
          </a:bodyPr>
          <a:lstStyle/>
          <a:p>
            <a:pPr indent="0" lvl="0" marL="0" marR="0" rtl="0" algn="ctr">
              <a:lnSpc>
                <a:spcPct val="171857"/>
              </a:lnSpc>
              <a:spcBef>
                <a:spcPts val="0"/>
              </a:spcBef>
              <a:spcAft>
                <a:spcPts val="0"/>
              </a:spcAft>
              <a:buNone/>
            </a:pPr>
            <a:r>
              <a:rPr lang="en-US" sz="2800">
                <a:solidFill>
                  <a:schemeClr val="dk1"/>
                </a:solidFill>
                <a:latin typeface="Arial"/>
                <a:ea typeface="Arial"/>
                <a:cs typeface="Arial"/>
                <a:sym typeface="Arial"/>
              </a:rPr>
              <a:t>Individual owners using third party technologies</a:t>
            </a:r>
            <a:endParaRPr/>
          </a:p>
        </p:txBody>
      </p:sp>
      <p:sp>
        <p:nvSpPr>
          <p:cNvPr id="782" name="Google Shape;782;p26"/>
          <p:cNvSpPr/>
          <p:nvPr/>
        </p:nvSpPr>
        <p:spPr>
          <a:xfrm rot="10800000">
            <a:off x="3212705" y="9782833"/>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783" name="Google Shape;783;p26"/>
          <p:cNvPicPr preferRelativeResize="0"/>
          <p:nvPr/>
        </p:nvPicPr>
        <p:blipFill rotWithShape="1">
          <a:blip r:embed="rId14">
            <a:alphaModFix/>
          </a:blip>
          <a:srcRect b="0" l="0" r="0" t="0"/>
          <a:stretch/>
        </p:blipFill>
        <p:spPr>
          <a:xfrm>
            <a:off x="17068647" y="9290363"/>
            <a:ext cx="923553" cy="923553"/>
          </a:xfrm>
          <a:prstGeom prst="rect">
            <a:avLst/>
          </a:prstGeom>
          <a:noFill/>
          <a:ln>
            <a:noFill/>
          </a:ln>
        </p:spPr>
      </p:pic>
      <p:sp>
        <p:nvSpPr>
          <p:cNvPr id="784" name="Google Shape;784;p26"/>
          <p:cNvSpPr/>
          <p:nvPr/>
        </p:nvSpPr>
        <p:spPr>
          <a:xfrm rot="10800000">
            <a:off x="7111110" y="1018916"/>
            <a:ext cx="15650790" cy="21787"/>
          </a:xfrm>
          <a:custGeom>
            <a:rect b="b" l="l" r="r" t="t"/>
            <a:pathLst>
              <a:path extrusionOk="0" h="69850" w="50177759">
                <a:moveTo>
                  <a:pt x="49886930" y="0"/>
                </a:moveTo>
                <a:lnTo>
                  <a:pt x="0" y="0"/>
                </a:lnTo>
                <a:lnTo>
                  <a:pt x="0" y="69850"/>
                </a:lnTo>
                <a:lnTo>
                  <a:pt x="50177759" y="69850"/>
                </a:lnTo>
                <a:lnTo>
                  <a:pt x="50177759" y="0"/>
                </a:lnTo>
                <a:close/>
              </a:path>
            </a:pathLst>
          </a:custGeom>
          <a:solidFill>
            <a:srgbClr val="000000"/>
          </a:solidFill>
          <a:ln>
            <a:noFill/>
          </a:ln>
        </p:spPr>
      </p:sp>
      <p:sp>
        <p:nvSpPr>
          <p:cNvPr id="785" name="Google Shape;785;p26"/>
          <p:cNvSpPr txBox="1"/>
          <p:nvPr/>
        </p:nvSpPr>
        <p:spPr>
          <a:xfrm>
            <a:off x="909801" y="537460"/>
            <a:ext cx="14058070" cy="89768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7000">
                <a:solidFill>
                  <a:srgbClr val="C7B189"/>
                </a:solidFill>
                <a:latin typeface="Arial"/>
                <a:ea typeface="Arial"/>
                <a:cs typeface="Arial"/>
                <a:sym typeface="Arial"/>
              </a:rPr>
              <a:t>Competition</a:t>
            </a:r>
            <a:endParaRPr/>
          </a:p>
        </p:txBody>
      </p:sp>
      <p:sp>
        <p:nvSpPr>
          <p:cNvPr id="786" name="Google Shape;786;p26"/>
          <p:cNvSpPr/>
          <p:nvPr/>
        </p:nvSpPr>
        <p:spPr>
          <a:xfrm rot="10800000">
            <a:off x="2124649" y="3239684"/>
            <a:ext cx="4017408" cy="206177"/>
          </a:xfrm>
          <a:prstGeom prst="rightArrow">
            <a:avLst>
              <a:gd fmla="val 49619" name="adj1"/>
              <a:gd fmla="val 51010" name="adj2"/>
            </a:avLst>
          </a:prstGeom>
          <a:solidFill>
            <a:srgbClr val="B7CC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26"/>
          <p:cNvSpPr/>
          <p:nvPr/>
        </p:nvSpPr>
        <p:spPr>
          <a:xfrm>
            <a:off x="12181712" y="3244745"/>
            <a:ext cx="4017408" cy="206177"/>
          </a:xfrm>
          <a:prstGeom prst="rightArrow">
            <a:avLst>
              <a:gd fmla="val 49619" name="adj1"/>
              <a:gd fmla="val 51010" name="adj2"/>
            </a:avLst>
          </a:prstGeom>
          <a:solidFill>
            <a:srgbClr val="B7CC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6"/>
          <p:cNvSpPr txBox="1"/>
          <p:nvPr/>
        </p:nvSpPr>
        <p:spPr>
          <a:xfrm>
            <a:off x="909801" y="1267475"/>
            <a:ext cx="15717493" cy="1538883"/>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42000"/>
              </a:lnSpc>
              <a:spcBef>
                <a:spcPts val="0"/>
              </a:spcBef>
              <a:spcAft>
                <a:spcPts val="0"/>
              </a:spcAft>
              <a:buNone/>
            </a:pPr>
            <a:r>
              <a:rPr lang="en-US" sz="1800">
                <a:solidFill>
                  <a:schemeClr val="dk1"/>
                </a:solidFill>
                <a:latin typeface="Arial"/>
                <a:ea typeface="Arial"/>
                <a:cs typeface="Arial"/>
                <a:sym typeface="Arial"/>
              </a:rPr>
              <a:t>Yvcircle’s business model specializes in high-end travelers and provide a Luxury Experience and an Exclusive Membership with access to local attractions and events and other high-end services like pet care, baby sitting, chef, limo, dry cleaning, personal training, business center, etc.</a:t>
            </a:r>
            <a:r>
              <a:rPr i="1" lang="en-US" sz="1800">
                <a:solidFill>
                  <a:schemeClr val="dk1"/>
                </a:solidFill>
                <a:latin typeface="Arial"/>
                <a:ea typeface="Arial"/>
                <a:cs typeface="Arial"/>
                <a:sym typeface="Arial"/>
              </a:rPr>
              <a:t> </a:t>
            </a:r>
            <a:r>
              <a:rPr b="1" lang="en-US" sz="1800">
                <a:solidFill>
                  <a:schemeClr val="dk1"/>
                </a:solidFill>
                <a:latin typeface="Arial"/>
                <a:ea typeface="Arial"/>
                <a:cs typeface="Arial"/>
                <a:sym typeface="Arial"/>
              </a:rPr>
              <a:t>We do not compete in low-end rentals and high-volume occupancy rates.</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789" name="Google Shape;789;p26"/>
          <p:cNvSpPr/>
          <p:nvPr/>
        </p:nvSpPr>
        <p:spPr>
          <a:xfrm>
            <a:off x="16627294" y="937484"/>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27"/>
          <p:cNvSpPr/>
          <p:nvPr/>
        </p:nvSpPr>
        <p:spPr>
          <a:xfrm flipH="1">
            <a:off x="9458135" y="9085312"/>
            <a:ext cx="1284143" cy="1201688"/>
          </a:xfrm>
          <a:prstGeom prst="ellipse">
            <a:avLst/>
          </a:prstGeom>
          <a:solidFill>
            <a:schemeClr val="lt1"/>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796" name="Google Shape;796;p27"/>
          <p:cNvSpPr/>
          <p:nvPr/>
        </p:nvSpPr>
        <p:spPr>
          <a:xfrm>
            <a:off x="12193297" y="1231999"/>
            <a:ext cx="400016" cy="430016"/>
          </a:xfrm>
          <a:custGeom>
            <a:rect b="b" l="l" r="r" t="t"/>
            <a:pathLst>
              <a:path extrusionOk="0" h="118" w="110">
                <a:moveTo>
                  <a:pt x="55" y="118"/>
                </a:moveTo>
                <a:cubicBezTo>
                  <a:pt x="77" y="110"/>
                  <a:pt x="92" y="96"/>
                  <a:pt x="99" y="79"/>
                </a:cubicBezTo>
                <a:cubicBezTo>
                  <a:pt x="110" y="55"/>
                  <a:pt x="108" y="13"/>
                  <a:pt x="108" y="13"/>
                </a:cubicBezTo>
                <a:cubicBezTo>
                  <a:pt x="75" y="13"/>
                  <a:pt x="55" y="0"/>
                  <a:pt x="55" y="0"/>
                </a:cubicBezTo>
                <a:cubicBezTo>
                  <a:pt x="55" y="0"/>
                  <a:pt x="35" y="13"/>
                  <a:pt x="2" y="13"/>
                </a:cubicBezTo>
                <a:cubicBezTo>
                  <a:pt x="2" y="13"/>
                  <a:pt x="0" y="55"/>
                  <a:pt x="11" y="79"/>
                </a:cubicBezTo>
                <a:cubicBezTo>
                  <a:pt x="18" y="96"/>
                  <a:pt x="33" y="110"/>
                  <a:pt x="55" y="118"/>
                </a:cubicBezTo>
                <a:close/>
                <a:moveTo>
                  <a:pt x="55" y="110"/>
                </a:moveTo>
                <a:cubicBezTo>
                  <a:pt x="55" y="110"/>
                  <a:pt x="55" y="110"/>
                  <a:pt x="55" y="110"/>
                </a:cubicBezTo>
                <a:cubicBezTo>
                  <a:pt x="38" y="103"/>
                  <a:pt x="25" y="92"/>
                  <a:pt x="17" y="76"/>
                </a:cubicBezTo>
                <a:cubicBezTo>
                  <a:pt x="11" y="61"/>
                  <a:pt x="9" y="38"/>
                  <a:pt x="9" y="21"/>
                </a:cubicBezTo>
                <a:cubicBezTo>
                  <a:pt x="21" y="20"/>
                  <a:pt x="32" y="18"/>
                  <a:pt x="43" y="14"/>
                </a:cubicBezTo>
                <a:cubicBezTo>
                  <a:pt x="47" y="13"/>
                  <a:pt x="51" y="11"/>
                  <a:pt x="55" y="9"/>
                </a:cubicBezTo>
                <a:cubicBezTo>
                  <a:pt x="59" y="11"/>
                  <a:pt x="63" y="13"/>
                  <a:pt x="67" y="14"/>
                </a:cubicBezTo>
                <a:cubicBezTo>
                  <a:pt x="78" y="18"/>
                  <a:pt x="89" y="20"/>
                  <a:pt x="101" y="21"/>
                </a:cubicBezTo>
                <a:cubicBezTo>
                  <a:pt x="101" y="23"/>
                  <a:pt x="101" y="25"/>
                  <a:pt x="101" y="27"/>
                </a:cubicBezTo>
                <a:cubicBezTo>
                  <a:pt x="101" y="36"/>
                  <a:pt x="100" y="46"/>
                  <a:pt x="98" y="55"/>
                </a:cubicBezTo>
                <a:cubicBezTo>
                  <a:pt x="97" y="62"/>
                  <a:pt x="95" y="69"/>
                  <a:pt x="92" y="76"/>
                </a:cubicBezTo>
                <a:cubicBezTo>
                  <a:pt x="85" y="92"/>
                  <a:pt x="71" y="103"/>
                  <a:pt x="55" y="110"/>
                </a:cubicBezTo>
                <a:close/>
              </a:path>
            </a:pathLst>
          </a:custGeom>
          <a:solidFill>
            <a:srgbClr val="FFFFFF"/>
          </a:solidFill>
          <a:ln>
            <a:noFill/>
          </a:ln>
        </p:spPr>
        <p:txBody>
          <a:bodyPr anchorCtr="0" anchor="t" bIns="68550" lIns="137125" spcFirstLastPara="1" rIns="137125" wrap="square" tIns="6855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797" name="Google Shape;797;p27"/>
          <p:cNvSpPr/>
          <p:nvPr/>
        </p:nvSpPr>
        <p:spPr>
          <a:xfrm>
            <a:off x="12237297" y="1276000"/>
            <a:ext cx="312012" cy="346013"/>
          </a:xfrm>
          <a:custGeom>
            <a:rect b="b" l="l" r="r" t="t"/>
            <a:pathLst>
              <a:path extrusionOk="0" h="95" w="86">
                <a:moveTo>
                  <a:pt x="43" y="0"/>
                </a:moveTo>
                <a:cubicBezTo>
                  <a:pt x="39" y="2"/>
                  <a:pt x="36" y="3"/>
                  <a:pt x="32" y="5"/>
                </a:cubicBezTo>
                <a:cubicBezTo>
                  <a:pt x="22" y="8"/>
                  <a:pt x="11" y="10"/>
                  <a:pt x="0" y="11"/>
                </a:cubicBezTo>
                <a:cubicBezTo>
                  <a:pt x="0" y="18"/>
                  <a:pt x="0" y="25"/>
                  <a:pt x="1" y="32"/>
                </a:cubicBezTo>
                <a:cubicBezTo>
                  <a:pt x="2" y="42"/>
                  <a:pt x="4" y="54"/>
                  <a:pt x="8" y="63"/>
                </a:cubicBezTo>
                <a:cubicBezTo>
                  <a:pt x="15" y="78"/>
                  <a:pt x="27" y="88"/>
                  <a:pt x="43" y="95"/>
                </a:cubicBezTo>
                <a:cubicBezTo>
                  <a:pt x="58" y="88"/>
                  <a:pt x="71" y="78"/>
                  <a:pt x="78" y="63"/>
                </a:cubicBezTo>
                <a:cubicBezTo>
                  <a:pt x="81" y="56"/>
                  <a:pt x="82" y="50"/>
                  <a:pt x="84" y="43"/>
                </a:cubicBezTo>
                <a:cubicBezTo>
                  <a:pt x="85" y="34"/>
                  <a:pt x="86" y="24"/>
                  <a:pt x="86" y="15"/>
                </a:cubicBezTo>
                <a:cubicBezTo>
                  <a:pt x="86" y="14"/>
                  <a:pt x="86" y="12"/>
                  <a:pt x="86" y="11"/>
                </a:cubicBezTo>
                <a:cubicBezTo>
                  <a:pt x="75" y="10"/>
                  <a:pt x="64" y="8"/>
                  <a:pt x="54" y="5"/>
                </a:cubicBezTo>
                <a:cubicBezTo>
                  <a:pt x="50" y="3"/>
                  <a:pt x="46" y="2"/>
                  <a:pt x="43" y="0"/>
                </a:cubicBezTo>
                <a:close/>
              </a:path>
            </a:pathLst>
          </a:custGeom>
          <a:solidFill>
            <a:srgbClr val="FFFFFF"/>
          </a:solidFill>
          <a:ln>
            <a:noFill/>
          </a:ln>
        </p:spPr>
        <p:txBody>
          <a:bodyPr anchorCtr="0" anchor="t" bIns="68550" lIns="137125" spcFirstLastPara="1" rIns="137125" wrap="square" tIns="6855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798" name="Google Shape;798;p27"/>
          <p:cNvSpPr/>
          <p:nvPr/>
        </p:nvSpPr>
        <p:spPr>
          <a:xfrm>
            <a:off x="1514352" y="-42250"/>
            <a:ext cx="9978512" cy="8628980"/>
          </a:xfrm>
          <a:prstGeom prst="rect">
            <a:avLst/>
          </a:prstGeom>
          <a:solidFill>
            <a:schemeClr val="lt1"/>
          </a:solidFill>
          <a:ln>
            <a:noFill/>
          </a:ln>
        </p:spPr>
        <p:txBody>
          <a:bodyPr anchorCtr="0" anchor="ctr" bIns="68550" lIns="137125" spcFirstLastPara="1" rIns="137125" wrap="square" tIns="68550">
            <a:noAutofit/>
          </a:bodyPr>
          <a:lstStyle/>
          <a:p>
            <a:pPr indent="0" lvl="0" marL="0" marR="0" rtl="0" algn="l">
              <a:spcBef>
                <a:spcPts val="0"/>
              </a:spcBef>
              <a:spcAft>
                <a:spcPts val="0"/>
              </a:spcAft>
              <a:buNone/>
            </a:pPr>
            <a:r>
              <a:t/>
            </a:r>
            <a:endParaRPr sz="3600">
              <a:solidFill>
                <a:schemeClr val="lt1"/>
              </a:solidFill>
              <a:latin typeface="Cambria"/>
              <a:ea typeface="Cambria"/>
              <a:cs typeface="Cambria"/>
              <a:sym typeface="Cambria"/>
            </a:endParaRPr>
          </a:p>
        </p:txBody>
      </p:sp>
      <p:graphicFrame>
        <p:nvGraphicFramePr>
          <p:cNvPr id="799" name="Google Shape;799;p27"/>
          <p:cNvGraphicFramePr/>
          <p:nvPr/>
        </p:nvGraphicFramePr>
        <p:xfrm>
          <a:off x="7924800" y="1562100"/>
          <a:ext cx="3000000" cy="3000000"/>
        </p:xfrm>
        <a:graphic>
          <a:graphicData uri="http://schemas.openxmlformats.org/drawingml/2006/table">
            <a:tbl>
              <a:tblPr>
                <a:noFill/>
                <a:tableStyleId>{1DB16E0A-99C0-4457-B385-05B6380ECC9C}</a:tableStyleId>
              </a:tblPr>
              <a:tblGrid>
                <a:gridCol w="3646200"/>
                <a:gridCol w="1992275"/>
                <a:gridCol w="2048625"/>
                <a:gridCol w="2011050"/>
              </a:tblGrid>
              <a:tr h="432075">
                <a:tc>
                  <a:txBody>
                    <a:bodyPr/>
                    <a:lstStyle/>
                    <a:p>
                      <a:pPr indent="0" lvl="0" marL="0" marR="0" rtl="0" algn="l">
                        <a:spcBef>
                          <a:spcPts val="0"/>
                        </a:spcBef>
                        <a:spcAft>
                          <a:spcPts val="0"/>
                        </a:spcAft>
                        <a:buClr>
                          <a:schemeClr val="dk1"/>
                        </a:buClr>
                        <a:buSzPts val="2100"/>
                        <a:buFont typeface="Calibri"/>
                        <a:buNone/>
                      </a:pPr>
                      <a:r>
                        <a:t/>
                      </a:r>
                      <a:endParaRPr b="0" i="0" sz="2100" u="none" cap="none" strike="noStrike">
                        <a:solidFill>
                          <a:srgbClr val="000000"/>
                        </a:solidFill>
                        <a:latin typeface="Cambria"/>
                        <a:ea typeface="Cambria"/>
                        <a:cs typeface="Cambria"/>
                        <a:sym typeface="Cambria"/>
                      </a:endParaRPr>
                    </a:p>
                  </a:txBody>
                  <a:tcPr marT="10425" marB="0" marR="10425" marL="10425" anchor="b"/>
                </a:tc>
                <a:tc>
                  <a:txBody>
                    <a:bodyPr/>
                    <a:lstStyle/>
                    <a:p>
                      <a:pPr indent="0" lvl="0" marL="0" marR="0" rtl="0" algn="r">
                        <a:spcBef>
                          <a:spcPts val="0"/>
                        </a:spcBef>
                        <a:spcAft>
                          <a:spcPts val="0"/>
                        </a:spcAft>
                        <a:buClr>
                          <a:schemeClr val="dk1"/>
                        </a:buClr>
                        <a:buSzPts val="2400"/>
                        <a:buFont typeface="Arial"/>
                        <a:buNone/>
                      </a:pPr>
                      <a:r>
                        <a:rPr b="1" lang="en-US" sz="2400" u="sng" cap="none" strike="noStrike">
                          <a:latin typeface="Arial"/>
                          <a:ea typeface="Arial"/>
                          <a:cs typeface="Arial"/>
                          <a:sym typeface="Arial"/>
                        </a:rPr>
                        <a:t>Year 1</a:t>
                      </a:r>
                      <a:endParaRPr b="1" i="0" sz="2400" u="sng"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b="1" lang="en-US" sz="2400" u="sng" cap="none" strike="noStrike">
                          <a:latin typeface="Arial"/>
                          <a:ea typeface="Arial"/>
                          <a:cs typeface="Arial"/>
                          <a:sym typeface="Arial"/>
                        </a:rPr>
                        <a:t>Year 2</a:t>
                      </a:r>
                      <a:endParaRPr b="1" i="0" sz="2400" u="sng"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b="1" lang="en-US" sz="2400" u="sng" cap="none" strike="noStrike">
                          <a:latin typeface="Arial"/>
                          <a:ea typeface="Arial"/>
                          <a:cs typeface="Arial"/>
                          <a:sym typeface="Arial"/>
                        </a:rPr>
                        <a:t>Year 3</a:t>
                      </a:r>
                      <a:endParaRPr b="1" i="0" sz="2400" u="sng"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Revenue</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$4,161,300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$12,614,687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$16,688,724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Calibri"/>
                        <a:buNone/>
                      </a:pPr>
                      <a:r>
                        <a:rPr b="1" lang="en-US" sz="2400" u="none" cap="none" strike="noStrike"/>
                        <a:t> </a:t>
                      </a:r>
                      <a:endParaRPr b="1" i="0" sz="2400" u="none" cap="none" strike="noStrike">
                        <a:solidFill>
                          <a:srgbClr val="000000"/>
                        </a:solidFill>
                        <a:latin typeface="Cambria"/>
                        <a:ea typeface="Cambria"/>
                        <a:cs typeface="Cambria"/>
                        <a:sym typeface="Cambria"/>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Calibri"/>
                        <a:buNone/>
                      </a:pPr>
                      <a:r>
                        <a:rPr b="1" lang="en-US" sz="2400" u="none" cap="none" strike="noStrike"/>
                        <a:t> </a:t>
                      </a:r>
                      <a:endParaRPr b="1" i="0" sz="2400" u="none" cap="none" strike="noStrike">
                        <a:solidFill>
                          <a:srgbClr val="000000"/>
                        </a:solidFill>
                        <a:latin typeface="Cambria"/>
                        <a:ea typeface="Cambria"/>
                        <a:cs typeface="Cambria"/>
                        <a:sym typeface="Cambria"/>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Calibri"/>
                        <a:buNone/>
                      </a:pPr>
                      <a:r>
                        <a:rPr b="1" lang="en-US" sz="2400" u="none" cap="none" strike="noStrike"/>
                        <a:t> </a:t>
                      </a:r>
                      <a:endParaRPr b="1" i="0" sz="2400" u="none" cap="none" strike="noStrike">
                        <a:solidFill>
                          <a:srgbClr val="000000"/>
                        </a:solidFill>
                        <a:latin typeface="Cambria"/>
                        <a:ea typeface="Cambria"/>
                        <a:cs typeface="Cambria"/>
                        <a:sym typeface="Cambria"/>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Cost of Sales</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$3,616,375</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$7,513,947</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$8,530,900</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Gross Profit Margin</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$1,558,875</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$5,100,947</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$8,157,823</a:t>
                      </a:r>
                      <a:endParaRPr b="0" i="0" sz="2400" u="none" cap="none" strike="noStrike">
                        <a:solidFill>
                          <a:srgbClr val="000000"/>
                        </a:solidFill>
                        <a:latin typeface="Arial"/>
                        <a:ea typeface="Arial"/>
                        <a:cs typeface="Arial"/>
                        <a:sym typeface="Arial"/>
                      </a:endParaRPr>
                    </a:p>
                  </a:txBody>
                  <a:tcPr marT="10425" marB="0" marR="10425" marL="10425" anchor="ctr"/>
                </a:tc>
              </a:tr>
              <a:tr h="56790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Gross Profit Margin %</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37%</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40%</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49%</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 </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 </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Operating Expenses</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$1,941,976</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$3,140,214</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$3,509,339</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 </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EBITDA</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$(383,101)</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$1,960,526</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$4,648,484</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 </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 </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Net Profit </a:t>
                      </a:r>
                      <a:endParaRPr b="1"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$(509,698)</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$1,522,845</a:t>
                      </a:r>
                      <a:endParaRPr b="0" i="0" sz="24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400"/>
                        <a:buFont typeface="Arial"/>
                        <a:buNone/>
                      </a:pPr>
                      <a:r>
                        <a:rPr lang="en-US" sz="2400" u="none" cap="none" strike="noStrike">
                          <a:latin typeface="Arial"/>
                          <a:ea typeface="Arial"/>
                          <a:cs typeface="Arial"/>
                          <a:sym typeface="Arial"/>
                        </a:rPr>
                        <a:t>     $4,160,340</a:t>
                      </a:r>
                      <a:endParaRPr b="0" i="0" sz="2400" u="none" cap="none" strike="noStrike">
                        <a:solidFill>
                          <a:srgbClr val="000000"/>
                        </a:solidFill>
                        <a:latin typeface="Arial"/>
                        <a:ea typeface="Arial"/>
                        <a:cs typeface="Arial"/>
                        <a:sym typeface="Arial"/>
                      </a:endParaRPr>
                    </a:p>
                  </a:txBody>
                  <a:tcPr marT="10425" marB="0" marR="10425" marL="10425" anchor="ctr"/>
                </a:tc>
              </a:tr>
              <a:tr h="419750">
                <a:tc>
                  <a:txBody>
                    <a:bodyPr/>
                    <a:lstStyle/>
                    <a:p>
                      <a:pPr indent="0" lvl="0" marL="0" marR="0" rtl="0" algn="l">
                        <a:spcBef>
                          <a:spcPts val="0"/>
                        </a:spcBef>
                        <a:spcAft>
                          <a:spcPts val="0"/>
                        </a:spcAft>
                        <a:buClr>
                          <a:schemeClr val="dk1"/>
                        </a:buClr>
                        <a:buSzPts val="2100"/>
                        <a:buFont typeface="Arial"/>
                        <a:buNone/>
                      </a:pPr>
                      <a:r>
                        <a:rPr lang="en-US" sz="2100" u="none" cap="none" strike="noStrike">
                          <a:latin typeface="Arial"/>
                          <a:ea typeface="Arial"/>
                          <a:cs typeface="Arial"/>
                          <a:sym typeface="Arial"/>
                        </a:rPr>
                        <a:t> </a:t>
                      </a:r>
                      <a:endParaRPr b="0" i="0" sz="21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r">
                        <a:spcBef>
                          <a:spcPts val="0"/>
                        </a:spcBef>
                        <a:spcAft>
                          <a:spcPts val="0"/>
                        </a:spcAft>
                        <a:buClr>
                          <a:schemeClr val="dk1"/>
                        </a:buClr>
                        <a:buSzPts val="2100"/>
                        <a:buFont typeface="Arial"/>
                        <a:buNone/>
                      </a:pPr>
                      <a:r>
                        <a:rPr lang="en-US" sz="2100" u="none" cap="none" strike="noStrike">
                          <a:latin typeface="Arial"/>
                          <a:ea typeface="Arial"/>
                          <a:cs typeface="Arial"/>
                          <a:sym typeface="Arial"/>
                        </a:rPr>
                        <a:t> </a:t>
                      </a:r>
                      <a:endParaRPr b="0" i="0" sz="2100" u="none" cap="none" strike="noStrike">
                        <a:solidFill>
                          <a:srgbClr val="000000"/>
                        </a:solidFill>
                        <a:latin typeface="Arial"/>
                        <a:ea typeface="Arial"/>
                        <a:cs typeface="Arial"/>
                        <a:sym typeface="Arial"/>
                      </a:endParaRPr>
                    </a:p>
                  </a:txBody>
                  <a:tcPr marT="10425" marB="0" marR="10425" marL="10425" anchor="ctr"/>
                </a:tc>
                <a:tc>
                  <a:txBody>
                    <a:bodyPr/>
                    <a:lstStyle/>
                    <a:p>
                      <a:pPr indent="0" lvl="0" marL="0" marR="0" rtl="0" algn="l">
                        <a:spcBef>
                          <a:spcPts val="0"/>
                        </a:spcBef>
                        <a:spcAft>
                          <a:spcPts val="0"/>
                        </a:spcAft>
                        <a:buClr>
                          <a:schemeClr val="dk1"/>
                        </a:buClr>
                        <a:buSzPts val="2100"/>
                        <a:buFont typeface="Calibri"/>
                        <a:buNone/>
                      </a:pPr>
                      <a:r>
                        <a:rPr lang="en-US" sz="2100" u="none" cap="none" strike="noStrike"/>
                        <a:t> </a:t>
                      </a:r>
                      <a:endParaRPr b="0" i="0" sz="2100" u="none" cap="none" strike="noStrike">
                        <a:solidFill>
                          <a:srgbClr val="000000"/>
                        </a:solidFill>
                        <a:latin typeface="Cambria"/>
                        <a:ea typeface="Cambria"/>
                        <a:cs typeface="Cambria"/>
                        <a:sym typeface="Cambria"/>
                      </a:endParaRPr>
                    </a:p>
                  </a:txBody>
                  <a:tcPr marT="10425" marB="0" marR="10425" marL="10425" anchor="ctr"/>
                </a:tc>
                <a:tc>
                  <a:txBody>
                    <a:bodyPr/>
                    <a:lstStyle/>
                    <a:p>
                      <a:pPr indent="0" lvl="0" marL="0" marR="0" rtl="0" algn="l">
                        <a:spcBef>
                          <a:spcPts val="0"/>
                        </a:spcBef>
                        <a:spcAft>
                          <a:spcPts val="0"/>
                        </a:spcAft>
                        <a:buClr>
                          <a:schemeClr val="dk1"/>
                        </a:buClr>
                        <a:buSzPts val="2100"/>
                        <a:buFont typeface="Calibri"/>
                        <a:buNone/>
                      </a:pPr>
                      <a:r>
                        <a:rPr lang="en-US" sz="2100" u="none" cap="none" strike="noStrike"/>
                        <a:t> </a:t>
                      </a:r>
                      <a:endParaRPr b="0" i="0" sz="2100" u="none" cap="none" strike="noStrike">
                        <a:solidFill>
                          <a:srgbClr val="000000"/>
                        </a:solidFill>
                        <a:latin typeface="Cambria"/>
                        <a:ea typeface="Cambria"/>
                        <a:cs typeface="Cambria"/>
                        <a:sym typeface="Cambria"/>
                      </a:endParaRPr>
                    </a:p>
                  </a:txBody>
                  <a:tcPr marT="10425" marB="0" marR="10425" marL="10425" anchor="ctr"/>
                </a:tc>
              </a:tr>
              <a:tr h="432075">
                <a:tc gridSpan="4">
                  <a:txBody>
                    <a:bodyPr/>
                    <a:lstStyle/>
                    <a:p>
                      <a:pPr indent="0" lvl="0" marL="0" marR="0" rtl="0" algn="l">
                        <a:spcBef>
                          <a:spcPts val="0"/>
                        </a:spcBef>
                        <a:spcAft>
                          <a:spcPts val="0"/>
                        </a:spcAft>
                        <a:buClr>
                          <a:schemeClr val="dk1"/>
                        </a:buClr>
                        <a:buSzPts val="2100"/>
                        <a:buFont typeface="Arial"/>
                        <a:buNone/>
                      </a:pPr>
                      <a:r>
                        <a:rPr b="1" lang="en-US" sz="2100" u="none" cap="none" strike="noStrike">
                          <a:latin typeface="Arial"/>
                          <a:ea typeface="Arial"/>
                          <a:cs typeface="Arial"/>
                          <a:sym typeface="Arial"/>
                        </a:rPr>
                        <a:t>All Amounts are Stated in Canadian $</a:t>
                      </a:r>
                      <a:endParaRPr b="1" i="0" sz="2100" u="none" cap="none" strike="noStrike">
                        <a:solidFill>
                          <a:srgbClr val="000000"/>
                        </a:solidFill>
                        <a:latin typeface="Arial"/>
                        <a:ea typeface="Arial"/>
                        <a:cs typeface="Arial"/>
                        <a:sym typeface="Arial"/>
                      </a:endParaRPr>
                    </a:p>
                  </a:txBody>
                  <a:tcPr marT="10425" marB="0" marR="10425" marL="10425" anchor="ctr"/>
                </a:tc>
                <a:tc hMerge="1"/>
                <a:tc hMerge="1"/>
                <a:tc hMerge="1"/>
              </a:tr>
            </a:tbl>
          </a:graphicData>
        </a:graphic>
      </p:graphicFrame>
      <p:sp>
        <p:nvSpPr>
          <p:cNvPr id="800" name="Google Shape;800;p27"/>
          <p:cNvSpPr txBox="1"/>
          <p:nvPr/>
        </p:nvSpPr>
        <p:spPr>
          <a:xfrm>
            <a:off x="573894" y="373170"/>
            <a:ext cx="7016731" cy="2151871"/>
          </a:xfrm>
          <a:prstGeom prst="rect">
            <a:avLst/>
          </a:prstGeom>
          <a:noFill/>
          <a:ln>
            <a:noFill/>
          </a:ln>
        </p:spPr>
        <p:txBody>
          <a:bodyPr anchorCtr="0" anchor="t" bIns="0" lIns="0" spcFirstLastPara="1" rIns="0" wrap="square" tIns="0">
            <a:noAutofit/>
          </a:bodyPr>
          <a:lstStyle/>
          <a:p>
            <a:pPr indent="0" lvl="0" marL="0" marR="0" rtl="0" algn="l">
              <a:lnSpc>
                <a:spcPct val="147000"/>
              </a:lnSpc>
              <a:spcBef>
                <a:spcPts val="0"/>
              </a:spcBef>
              <a:spcAft>
                <a:spcPts val="0"/>
              </a:spcAft>
              <a:buNone/>
            </a:pPr>
            <a:r>
              <a:rPr lang="en-US" sz="6000" u="none">
                <a:solidFill>
                  <a:srgbClr val="C7B189"/>
                </a:solidFill>
                <a:latin typeface="Arial"/>
                <a:ea typeface="Arial"/>
                <a:cs typeface="Arial"/>
                <a:sym typeface="Arial"/>
              </a:rPr>
              <a:t>Financial </a:t>
            </a:r>
            <a:endParaRPr/>
          </a:p>
          <a:p>
            <a:pPr indent="0" lvl="0" marL="0" marR="0" rtl="0" algn="l">
              <a:lnSpc>
                <a:spcPct val="147000"/>
              </a:lnSpc>
              <a:spcBef>
                <a:spcPts val="0"/>
              </a:spcBef>
              <a:spcAft>
                <a:spcPts val="0"/>
              </a:spcAft>
              <a:buNone/>
            </a:pPr>
            <a:r>
              <a:rPr lang="en-US" sz="6000">
                <a:solidFill>
                  <a:srgbClr val="C7B189"/>
                </a:solidFill>
                <a:latin typeface="Arial"/>
                <a:ea typeface="Arial"/>
                <a:cs typeface="Arial"/>
                <a:sym typeface="Arial"/>
              </a:rPr>
              <a:t>Projections</a:t>
            </a:r>
            <a:endParaRPr sz="6000" u="none">
              <a:solidFill>
                <a:srgbClr val="C7B189"/>
              </a:solidFill>
              <a:latin typeface="Arial"/>
              <a:ea typeface="Arial"/>
              <a:cs typeface="Arial"/>
              <a:sym typeface="Arial"/>
            </a:endParaRPr>
          </a:p>
        </p:txBody>
      </p:sp>
      <p:sp>
        <p:nvSpPr>
          <p:cNvPr id="801" name="Google Shape;801;p27"/>
          <p:cNvSpPr/>
          <p:nvPr/>
        </p:nvSpPr>
        <p:spPr>
          <a:xfrm rot="10800000">
            <a:off x="5638801" y="963577"/>
            <a:ext cx="15650790" cy="21787"/>
          </a:xfrm>
          <a:custGeom>
            <a:rect b="b" l="l" r="r" t="t"/>
            <a:pathLst>
              <a:path extrusionOk="0" h="69850" w="50177759">
                <a:moveTo>
                  <a:pt x="49886930" y="0"/>
                </a:moveTo>
                <a:lnTo>
                  <a:pt x="0" y="0"/>
                </a:lnTo>
                <a:lnTo>
                  <a:pt x="0" y="69850"/>
                </a:lnTo>
                <a:lnTo>
                  <a:pt x="50177759" y="69850"/>
                </a:lnTo>
                <a:lnTo>
                  <a:pt x="50177759" y="0"/>
                </a:lnTo>
                <a:close/>
              </a:path>
            </a:pathLst>
          </a:custGeom>
          <a:solidFill>
            <a:srgbClr val="000000"/>
          </a:solidFill>
          <a:ln>
            <a:noFill/>
          </a:ln>
        </p:spPr>
      </p:sp>
      <p:sp>
        <p:nvSpPr>
          <p:cNvPr id="802" name="Google Shape;802;p27"/>
          <p:cNvSpPr/>
          <p:nvPr/>
        </p:nvSpPr>
        <p:spPr>
          <a:xfrm>
            <a:off x="16694791" y="882145"/>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con&#10;&#10;Description automatically generated" id="803" name="Google Shape;803;p27"/>
          <p:cNvPicPr preferRelativeResize="0"/>
          <p:nvPr/>
        </p:nvPicPr>
        <p:blipFill rotWithShape="1">
          <a:blip r:embed="rId3">
            <a:alphaModFix/>
          </a:blip>
          <a:srcRect b="0" l="0" r="0" t="0"/>
          <a:stretch/>
        </p:blipFill>
        <p:spPr>
          <a:xfrm>
            <a:off x="1484961" y="3314700"/>
            <a:ext cx="5120253" cy="5120253"/>
          </a:xfrm>
          <a:prstGeom prst="rect">
            <a:avLst/>
          </a:prstGeom>
          <a:noFill/>
          <a:ln>
            <a:noFill/>
          </a:ln>
        </p:spPr>
      </p:pic>
      <p:sp>
        <p:nvSpPr>
          <p:cNvPr id="804" name="Google Shape;804;p27"/>
          <p:cNvSpPr/>
          <p:nvPr/>
        </p:nvSpPr>
        <p:spPr>
          <a:xfrm rot="10800000">
            <a:off x="4953000" y="9960869"/>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805" name="Google Shape;805;p27"/>
          <p:cNvSpPr txBox="1"/>
          <p:nvPr/>
        </p:nvSpPr>
        <p:spPr>
          <a:xfrm>
            <a:off x="661956" y="9655277"/>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14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grpSp>
        <p:nvGrpSpPr>
          <p:cNvPr id="810" name="Google Shape;810;p28"/>
          <p:cNvGrpSpPr/>
          <p:nvPr/>
        </p:nvGrpSpPr>
        <p:grpSpPr>
          <a:xfrm>
            <a:off x="1200122" y="3062652"/>
            <a:ext cx="6246136" cy="1432954"/>
            <a:chOff x="1274751" y="1127725"/>
            <a:chExt cx="3123068" cy="803027"/>
          </a:xfrm>
        </p:grpSpPr>
        <p:sp>
          <p:nvSpPr>
            <p:cNvPr id="811" name="Google Shape;811;p28"/>
            <p:cNvSpPr/>
            <p:nvPr/>
          </p:nvSpPr>
          <p:spPr>
            <a:xfrm>
              <a:off x="1274751" y="1127725"/>
              <a:ext cx="3123068" cy="803027"/>
            </a:xfrm>
            <a:custGeom>
              <a:rect b="b" l="l" r="r" t="t"/>
              <a:pathLst>
                <a:path extrusionOk="0" h="9109" w="35426">
                  <a:moveTo>
                    <a:pt x="1646" y="0"/>
                  </a:moveTo>
                  <a:cubicBezTo>
                    <a:pt x="737" y="0"/>
                    <a:pt x="1" y="737"/>
                    <a:pt x="1" y="1646"/>
                  </a:cubicBezTo>
                  <a:lnTo>
                    <a:pt x="1" y="7463"/>
                  </a:lnTo>
                  <a:cubicBezTo>
                    <a:pt x="1" y="8372"/>
                    <a:pt x="737" y="9109"/>
                    <a:pt x="1646" y="9109"/>
                  </a:cubicBezTo>
                  <a:lnTo>
                    <a:pt x="33779" y="9109"/>
                  </a:lnTo>
                  <a:cubicBezTo>
                    <a:pt x="34687" y="9109"/>
                    <a:pt x="35425" y="8372"/>
                    <a:pt x="35425" y="7463"/>
                  </a:cubicBezTo>
                  <a:lnTo>
                    <a:pt x="35425" y="1646"/>
                  </a:lnTo>
                  <a:cubicBezTo>
                    <a:pt x="35425" y="737"/>
                    <a:pt x="34687" y="0"/>
                    <a:pt x="33779" y="0"/>
                  </a:cubicBezTo>
                  <a:close/>
                </a:path>
              </a:pathLst>
            </a:cu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812" name="Google Shape;812;p28"/>
            <p:cNvSpPr/>
            <p:nvPr/>
          </p:nvSpPr>
          <p:spPr>
            <a:xfrm>
              <a:off x="1274751" y="1127725"/>
              <a:ext cx="1221687" cy="803027"/>
            </a:xfrm>
            <a:custGeom>
              <a:rect b="b" l="l" r="r" t="t"/>
              <a:pathLst>
                <a:path extrusionOk="0" h="9109" w="13858">
                  <a:moveTo>
                    <a:pt x="1013" y="0"/>
                  </a:moveTo>
                  <a:cubicBezTo>
                    <a:pt x="454" y="0"/>
                    <a:pt x="1" y="453"/>
                    <a:pt x="1" y="1012"/>
                  </a:cubicBezTo>
                  <a:lnTo>
                    <a:pt x="1" y="8097"/>
                  </a:lnTo>
                  <a:cubicBezTo>
                    <a:pt x="1" y="8655"/>
                    <a:pt x="454" y="9109"/>
                    <a:pt x="1013" y="9109"/>
                  </a:cubicBezTo>
                  <a:lnTo>
                    <a:pt x="10122" y="9109"/>
                  </a:lnTo>
                  <a:lnTo>
                    <a:pt x="10122" y="5759"/>
                  </a:lnTo>
                  <a:cubicBezTo>
                    <a:pt x="10122" y="5468"/>
                    <a:pt x="10358" y="5232"/>
                    <a:pt x="10649" y="5232"/>
                  </a:cubicBezTo>
                  <a:cubicBezTo>
                    <a:pt x="10820" y="5232"/>
                    <a:pt x="10978" y="5317"/>
                    <a:pt x="11080" y="5455"/>
                  </a:cubicBezTo>
                  <a:cubicBezTo>
                    <a:pt x="11357" y="5829"/>
                    <a:pt x="11799" y="6073"/>
                    <a:pt x="12300" y="6073"/>
                  </a:cubicBezTo>
                  <a:cubicBezTo>
                    <a:pt x="13163" y="6073"/>
                    <a:pt x="13857" y="5353"/>
                    <a:pt x="13817" y="4482"/>
                  </a:cubicBezTo>
                  <a:cubicBezTo>
                    <a:pt x="13780" y="3700"/>
                    <a:pt x="13131" y="3061"/>
                    <a:pt x="12349" y="3037"/>
                  </a:cubicBezTo>
                  <a:cubicBezTo>
                    <a:pt x="12333" y="3036"/>
                    <a:pt x="12316" y="3036"/>
                    <a:pt x="12300" y="3036"/>
                  </a:cubicBezTo>
                  <a:cubicBezTo>
                    <a:pt x="11798" y="3036"/>
                    <a:pt x="11355" y="3280"/>
                    <a:pt x="11079" y="3655"/>
                  </a:cubicBezTo>
                  <a:cubicBezTo>
                    <a:pt x="10978" y="3793"/>
                    <a:pt x="10820" y="3877"/>
                    <a:pt x="10649" y="3877"/>
                  </a:cubicBezTo>
                  <a:cubicBezTo>
                    <a:pt x="10358" y="3877"/>
                    <a:pt x="10122" y="3641"/>
                    <a:pt x="10122" y="3349"/>
                  </a:cubicBezTo>
                  <a:lnTo>
                    <a:pt x="10122" y="0"/>
                  </a:lnTo>
                  <a:close/>
                </a:path>
              </a:pathLst>
            </a:custGeom>
            <a:solidFill>
              <a:srgbClr val="DDD9C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813" name="Google Shape;813;p28"/>
          <p:cNvSpPr txBox="1"/>
          <p:nvPr/>
        </p:nvSpPr>
        <p:spPr>
          <a:xfrm>
            <a:off x="573894" y="373170"/>
            <a:ext cx="11588207" cy="1128514"/>
          </a:xfrm>
          <a:prstGeom prst="rect">
            <a:avLst/>
          </a:prstGeom>
          <a:noFill/>
          <a:ln>
            <a:noFill/>
          </a:ln>
        </p:spPr>
        <p:txBody>
          <a:bodyPr anchorCtr="0" anchor="t" bIns="0" lIns="0" spcFirstLastPara="1" rIns="0" wrap="square" tIns="0">
            <a:noAutofit/>
          </a:bodyPr>
          <a:lstStyle/>
          <a:p>
            <a:pPr indent="0" lvl="0" marL="0" marR="0" rtl="0" algn="l">
              <a:lnSpc>
                <a:spcPct val="147000"/>
              </a:lnSpc>
              <a:spcBef>
                <a:spcPts val="0"/>
              </a:spcBef>
              <a:spcAft>
                <a:spcPts val="0"/>
              </a:spcAft>
              <a:buNone/>
            </a:pPr>
            <a:r>
              <a:rPr lang="en-US" sz="6000" u="none">
                <a:solidFill>
                  <a:srgbClr val="C7B189"/>
                </a:solidFill>
                <a:latin typeface="Arial"/>
                <a:ea typeface="Arial"/>
                <a:cs typeface="Arial"/>
                <a:sym typeface="Arial"/>
              </a:rPr>
              <a:t>Funding </a:t>
            </a:r>
            <a:r>
              <a:rPr lang="en-US" sz="6000">
                <a:solidFill>
                  <a:srgbClr val="C7B189"/>
                </a:solidFill>
                <a:latin typeface="Arial"/>
                <a:ea typeface="Arial"/>
                <a:cs typeface="Arial"/>
                <a:sym typeface="Arial"/>
              </a:rPr>
              <a:t>Requirements</a:t>
            </a:r>
            <a:endParaRPr sz="6000" u="none">
              <a:solidFill>
                <a:srgbClr val="C7B189"/>
              </a:solidFill>
              <a:latin typeface="Arial"/>
              <a:ea typeface="Arial"/>
              <a:cs typeface="Arial"/>
              <a:sym typeface="Arial"/>
            </a:endParaRPr>
          </a:p>
        </p:txBody>
      </p:sp>
      <p:sp>
        <p:nvSpPr>
          <p:cNvPr id="814" name="Google Shape;814;p28"/>
          <p:cNvSpPr txBox="1"/>
          <p:nvPr/>
        </p:nvSpPr>
        <p:spPr>
          <a:xfrm>
            <a:off x="3885968" y="3313186"/>
            <a:ext cx="10482567"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Inventory</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Expansion</a:t>
            </a:r>
            <a:endParaRPr sz="3200">
              <a:solidFill>
                <a:schemeClr val="dk1"/>
              </a:solidFill>
              <a:latin typeface="Calibri"/>
              <a:ea typeface="Calibri"/>
              <a:cs typeface="Calibri"/>
              <a:sym typeface="Calibri"/>
            </a:endParaRPr>
          </a:p>
        </p:txBody>
      </p:sp>
      <p:grpSp>
        <p:nvGrpSpPr>
          <p:cNvPr id="815" name="Google Shape;815;p28"/>
          <p:cNvGrpSpPr/>
          <p:nvPr/>
        </p:nvGrpSpPr>
        <p:grpSpPr>
          <a:xfrm>
            <a:off x="1204234" y="4666118"/>
            <a:ext cx="6246136" cy="1432954"/>
            <a:chOff x="1274751" y="1127725"/>
            <a:chExt cx="3123068" cy="803027"/>
          </a:xfrm>
        </p:grpSpPr>
        <p:sp>
          <p:nvSpPr>
            <p:cNvPr id="816" name="Google Shape;816;p28"/>
            <p:cNvSpPr/>
            <p:nvPr/>
          </p:nvSpPr>
          <p:spPr>
            <a:xfrm>
              <a:off x="1274751" y="1127725"/>
              <a:ext cx="3123068" cy="803027"/>
            </a:xfrm>
            <a:custGeom>
              <a:rect b="b" l="l" r="r" t="t"/>
              <a:pathLst>
                <a:path extrusionOk="0" h="9109" w="35426">
                  <a:moveTo>
                    <a:pt x="1646" y="0"/>
                  </a:moveTo>
                  <a:cubicBezTo>
                    <a:pt x="737" y="0"/>
                    <a:pt x="1" y="737"/>
                    <a:pt x="1" y="1646"/>
                  </a:cubicBezTo>
                  <a:lnTo>
                    <a:pt x="1" y="7463"/>
                  </a:lnTo>
                  <a:cubicBezTo>
                    <a:pt x="1" y="8372"/>
                    <a:pt x="737" y="9109"/>
                    <a:pt x="1646" y="9109"/>
                  </a:cubicBezTo>
                  <a:lnTo>
                    <a:pt x="33779" y="9109"/>
                  </a:lnTo>
                  <a:cubicBezTo>
                    <a:pt x="34687" y="9109"/>
                    <a:pt x="35425" y="8372"/>
                    <a:pt x="35425" y="7463"/>
                  </a:cubicBezTo>
                  <a:lnTo>
                    <a:pt x="35425" y="1646"/>
                  </a:lnTo>
                  <a:cubicBezTo>
                    <a:pt x="35425" y="737"/>
                    <a:pt x="34687" y="0"/>
                    <a:pt x="33779" y="0"/>
                  </a:cubicBezTo>
                  <a:close/>
                </a:path>
              </a:pathLst>
            </a:cu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817" name="Google Shape;817;p28"/>
            <p:cNvSpPr/>
            <p:nvPr/>
          </p:nvSpPr>
          <p:spPr>
            <a:xfrm>
              <a:off x="1274751" y="1127725"/>
              <a:ext cx="1221687" cy="803027"/>
            </a:xfrm>
            <a:custGeom>
              <a:rect b="b" l="l" r="r" t="t"/>
              <a:pathLst>
                <a:path extrusionOk="0" h="9109" w="13858">
                  <a:moveTo>
                    <a:pt x="1013" y="0"/>
                  </a:moveTo>
                  <a:cubicBezTo>
                    <a:pt x="454" y="0"/>
                    <a:pt x="1" y="453"/>
                    <a:pt x="1" y="1012"/>
                  </a:cubicBezTo>
                  <a:lnTo>
                    <a:pt x="1" y="8097"/>
                  </a:lnTo>
                  <a:cubicBezTo>
                    <a:pt x="1" y="8655"/>
                    <a:pt x="454" y="9109"/>
                    <a:pt x="1013" y="9109"/>
                  </a:cubicBezTo>
                  <a:lnTo>
                    <a:pt x="10122" y="9109"/>
                  </a:lnTo>
                  <a:lnTo>
                    <a:pt x="10122" y="5759"/>
                  </a:lnTo>
                  <a:cubicBezTo>
                    <a:pt x="10122" y="5468"/>
                    <a:pt x="10358" y="5232"/>
                    <a:pt x="10649" y="5232"/>
                  </a:cubicBezTo>
                  <a:cubicBezTo>
                    <a:pt x="10820" y="5232"/>
                    <a:pt x="10978" y="5317"/>
                    <a:pt x="11080" y="5455"/>
                  </a:cubicBezTo>
                  <a:cubicBezTo>
                    <a:pt x="11357" y="5829"/>
                    <a:pt x="11799" y="6073"/>
                    <a:pt x="12300" y="6073"/>
                  </a:cubicBezTo>
                  <a:cubicBezTo>
                    <a:pt x="13163" y="6073"/>
                    <a:pt x="13857" y="5353"/>
                    <a:pt x="13817" y="4482"/>
                  </a:cubicBezTo>
                  <a:cubicBezTo>
                    <a:pt x="13780" y="3700"/>
                    <a:pt x="13131" y="3061"/>
                    <a:pt x="12349" y="3037"/>
                  </a:cubicBezTo>
                  <a:cubicBezTo>
                    <a:pt x="12333" y="3036"/>
                    <a:pt x="12316" y="3036"/>
                    <a:pt x="12300" y="3036"/>
                  </a:cubicBezTo>
                  <a:cubicBezTo>
                    <a:pt x="11798" y="3036"/>
                    <a:pt x="11355" y="3280"/>
                    <a:pt x="11079" y="3655"/>
                  </a:cubicBezTo>
                  <a:cubicBezTo>
                    <a:pt x="10978" y="3793"/>
                    <a:pt x="10820" y="3877"/>
                    <a:pt x="10649" y="3877"/>
                  </a:cubicBezTo>
                  <a:cubicBezTo>
                    <a:pt x="10358" y="3877"/>
                    <a:pt x="10122" y="3641"/>
                    <a:pt x="10122" y="3349"/>
                  </a:cubicBezTo>
                  <a:lnTo>
                    <a:pt x="10122" y="0"/>
                  </a:lnTo>
                  <a:close/>
                </a:path>
              </a:pathLst>
            </a:custGeom>
            <a:solidFill>
              <a:srgbClr val="B7CCE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818" name="Google Shape;818;p28"/>
          <p:cNvGrpSpPr/>
          <p:nvPr/>
        </p:nvGrpSpPr>
        <p:grpSpPr>
          <a:xfrm>
            <a:off x="1204234" y="7834340"/>
            <a:ext cx="6246136" cy="1432954"/>
            <a:chOff x="1274751" y="1127725"/>
            <a:chExt cx="3123068" cy="803027"/>
          </a:xfrm>
        </p:grpSpPr>
        <p:sp>
          <p:nvSpPr>
            <p:cNvPr id="819" name="Google Shape;819;p28"/>
            <p:cNvSpPr/>
            <p:nvPr/>
          </p:nvSpPr>
          <p:spPr>
            <a:xfrm>
              <a:off x="1274751" y="1127725"/>
              <a:ext cx="3123068" cy="803027"/>
            </a:xfrm>
            <a:custGeom>
              <a:rect b="b" l="l" r="r" t="t"/>
              <a:pathLst>
                <a:path extrusionOk="0" h="9109" w="35426">
                  <a:moveTo>
                    <a:pt x="1646" y="0"/>
                  </a:moveTo>
                  <a:cubicBezTo>
                    <a:pt x="737" y="0"/>
                    <a:pt x="1" y="737"/>
                    <a:pt x="1" y="1646"/>
                  </a:cubicBezTo>
                  <a:lnTo>
                    <a:pt x="1" y="7463"/>
                  </a:lnTo>
                  <a:cubicBezTo>
                    <a:pt x="1" y="8372"/>
                    <a:pt x="737" y="9109"/>
                    <a:pt x="1646" y="9109"/>
                  </a:cubicBezTo>
                  <a:lnTo>
                    <a:pt x="33779" y="9109"/>
                  </a:lnTo>
                  <a:cubicBezTo>
                    <a:pt x="34687" y="9109"/>
                    <a:pt x="35425" y="8372"/>
                    <a:pt x="35425" y="7463"/>
                  </a:cubicBezTo>
                  <a:lnTo>
                    <a:pt x="35425" y="1646"/>
                  </a:lnTo>
                  <a:cubicBezTo>
                    <a:pt x="35425" y="737"/>
                    <a:pt x="34687" y="0"/>
                    <a:pt x="33779" y="0"/>
                  </a:cubicBezTo>
                  <a:close/>
                </a:path>
              </a:pathLst>
            </a:cu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820" name="Google Shape;820;p28"/>
            <p:cNvSpPr/>
            <p:nvPr/>
          </p:nvSpPr>
          <p:spPr>
            <a:xfrm>
              <a:off x="1274751" y="1127725"/>
              <a:ext cx="1221687" cy="803027"/>
            </a:xfrm>
            <a:custGeom>
              <a:rect b="b" l="l" r="r" t="t"/>
              <a:pathLst>
                <a:path extrusionOk="0" h="9109" w="13858">
                  <a:moveTo>
                    <a:pt x="1013" y="0"/>
                  </a:moveTo>
                  <a:cubicBezTo>
                    <a:pt x="454" y="0"/>
                    <a:pt x="1" y="453"/>
                    <a:pt x="1" y="1012"/>
                  </a:cubicBezTo>
                  <a:lnTo>
                    <a:pt x="1" y="8097"/>
                  </a:lnTo>
                  <a:cubicBezTo>
                    <a:pt x="1" y="8655"/>
                    <a:pt x="454" y="9109"/>
                    <a:pt x="1013" y="9109"/>
                  </a:cubicBezTo>
                  <a:lnTo>
                    <a:pt x="10122" y="9109"/>
                  </a:lnTo>
                  <a:lnTo>
                    <a:pt x="10122" y="5759"/>
                  </a:lnTo>
                  <a:cubicBezTo>
                    <a:pt x="10122" y="5468"/>
                    <a:pt x="10358" y="5232"/>
                    <a:pt x="10649" y="5232"/>
                  </a:cubicBezTo>
                  <a:cubicBezTo>
                    <a:pt x="10820" y="5232"/>
                    <a:pt x="10978" y="5317"/>
                    <a:pt x="11080" y="5455"/>
                  </a:cubicBezTo>
                  <a:cubicBezTo>
                    <a:pt x="11357" y="5829"/>
                    <a:pt x="11799" y="6073"/>
                    <a:pt x="12300" y="6073"/>
                  </a:cubicBezTo>
                  <a:cubicBezTo>
                    <a:pt x="13163" y="6073"/>
                    <a:pt x="13857" y="5353"/>
                    <a:pt x="13817" y="4482"/>
                  </a:cubicBezTo>
                  <a:cubicBezTo>
                    <a:pt x="13780" y="3700"/>
                    <a:pt x="13131" y="3061"/>
                    <a:pt x="12349" y="3037"/>
                  </a:cubicBezTo>
                  <a:cubicBezTo>
                    <a:pt x="12333" y="3036"/>
                    <a:pt x="12316" y="3036"/>
                    <a:pt x="12300" y="3036"/>
                  </a:cubicBezTo>
                  <a:cubicBezTo>
                    <a:pt x="11798" y="3036"/>
                    <a:pt x="11355" y="3280"/>
                    <a:pt x="11079" y="3655"/>
                  </a:cubicBezTo>
                  <a:cubicBezTo>
                    <a:pt x="10978" y="3793"/>
                    <a:pt x="10820" y="3877"/>
                    <a:pt x="10649" y="3877"/>
                  </a:cubicBezTo>
                  <a:cubicBezTo>
                    <a:pt x="10358" y="3877"/>
                    <a:pt x="10122" y="3641"/>
                    <a:pt x="10122" y="3349"/>
                  </a:cubicBezTo>
                  <a:lnTo>
                    <a:pt x="10122" y="0"/>
                  </a:lnTo>
                  <a:close/>
                </a:path>
              </a:pathLst>
            </a:custGeom>
            <a:solidFill>
              <a:srgbClr val="36609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821" name="Google Shape;821;p28"/>
          <p:cNvGrpSpPr/>
          <p:nvPr/>
        </p:nvGrpSpPr>
        <p:grpSpPr>
          <a:xfrm>
            <a:off x="1204234" y="6246943"/>
            <a:ext cx="6246136" cy="1432954"/>
            <a:chOff x="1274751" y="1127725"/>
            <a:chExt cx="3123068" cy="803027"/>
          </a:xfrm>
        </p:grpSpPr>
        <p:sp>
          <p:nvSpPr>
            <p:cNvPr id="822" name="Google Shape;822;p28"/>
            <p:cNvSpPr/>
            <p:nvPr/>
          </p:nvSpPr>
          <p:spPr>
            <a:xfrm>
              <a:off x="1274751" y="1127725"/>
              <a:ext cx="3123068" cy="803027"/>
            </a:xfrm>
            <a:custGeom>
              <a:rect b="b" l="l" r="r" t="t"/>
              <a:pathLst>
                <a:path extrusionOk="0" h="9109" w="35426">
                  <a:moveTo>
                    <a:pt x="1646" y="0"/>
                  </a:moveTo>
                  <a:cubicBezTo>
                    <a:pt x="737" y="0"/>
                    <a:pt x="1" y="737"/>
                    <a:pt x="1" y="1646"/>
                  </a:cubicBezTo>
                  <a:lnTo>
                    <a:pt x="1" y="7463"/>
                  </a:lnTo>
                  <a:cubicBezTo>
                    <a:pt x="1" y="8372"/>
                    <a:pt x="737" y="9109"/>
                    <a:pt x="1646" y="9109"/>
                  </a:cubicBezTo>
                  <a:lnTo>
                    <a:pt x="33779" y="9109"/>
                  </a:lnTo>
                  <a:cubicBezTo>
                    <a:pt x="34687" y="9109"/>
                    <a:pt x="35425" y="8372"/>
                    <a:pt x="35425" y="7463"/>
                  </a:cubicBezTo>
                  <a:lnTo>
                    <a:pt x="35425" y="1646"/>
                  </a:lnTo>
                  <a:cubicBezTo>
                    <a:pt x="35425" y="737"/>
                    <a:pt x="34687" y="0"/>
                    <a:pt x="33779" y="0"/>
                  </a:cubicBezTo>
                  <a:close/>
                </a:path>
              </a:pathLst>
            </a:cu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823" name="Google Shape;823;p28"/>
            <p:cNvSpPr/>
            <p:nvPr/>
          </p:nvSpPr>
          <p:spPr>
            <a:xfrm>
              <a:off x="1274751" y="1127725"/>
              <a:ext cx="1221687" cy="803027"/>
            </a:xfrm>
            <a:custGeom>
              <a:rect b="b" l="l" r="r" t="t"/>
              <a:pathLst>
                <a:path extrusionOk="0" h="9109" w="13858">
                  <a:moveTo>
                    <a:pt x="1013" y="0"/>
                  </a:moveTo>
                  <a:cubicBezTo>
                    <a:pt x="454" y="0"/>
                    <a:pt x="1" y="453"/>
                    <a:pt x="1" y="1012"/>
                  </a:cubicBezTo>
                  <a:lnTo>
                    <a:pt x="1" y="8097"/>
                  </a:lnTo>
                  <a:cubicBezTo>
                    <a:pt x="1" y="8655"/>
                    <a:pt x="454" y="9109"/>
                    <a:pt x="1013" y="9109"/>
                  </a:cubicBezTo>
                  <a:lnTo>
                    <a:pt x="10122" y="9109"/>
                  </a:lnTo>
                  <a:lnTo>
                    <a:pt x="10122" y="5759"/>
                  </a:lnTo>
                  <a:cubicBezTo>
                    <a:pt x="10122" y="5468"/>
                    <a:pt x="10358" y="5232"/>
                    <a:pt x="10649" y="5232"/>
                  </a:cubicBezTo>
                  <a:cubicBezTo>
                    <a:pt x="10820" y="5232"/>
                    <a:pt x="10978" y="5317"/>
                    <a:pt x="11080" y="5455"/>
                  </a:cubicBezTo>
                  <a:cubicBezTo>
                    <a:pt x="11357" y="5829"/>
                    <a:pt x="11799" y="6073"/>
                    <a:pt x="12300" y="6073"/>
                  </a:cubicBezTo>
                  <a:cubicBezTo>
                    <a:pt x="13163" y="6073"/>
                    <a:pt x="13857" y="5353"/>
                    <a:pt x="13817" y="4482"/>
                  </a:cubicBezTo>
                  <a:cubicBezTo>
                    <a:pt x="13780" y="3700"/>
                    <a:pt x="13131" y="3061"/>
                    <a:pt x="12349" y="3037"/>
                  </a:cubicBezTo>
                  <a:cubicBezTo>
                    <a:pt x="12333" y="3036"/>
                    <a:pt x="12316" y="3036"/>
                    <a:pt x="12300" y="3036"/>
                  </a:cubicBezTo>
                  <a:cubicBezTo>
                    <a:pt x="11798" y="3036"/>
                    <a:pt x="11355" y="3280"/>
                    <a:pt x="11079" y="3655"/>
                  </a:cubicBezTo>
                  <a:cubicBezTo>
                    <a:pt x="10978" y="3793"/>
                    <a:pt x="10820" y="3877"/>
                    <a:pt x="10649" y="3877"/>
                  </a:cubicBezTo>
                  <a:cubicBezTo>
                    <a:pt x="10358" y="3877"/>
                    <a:pt x="10122" y="3641"/>
                    <a:pt x="10122" y="3349"/>
                  </a:cubicBezTo>
                  <a:lnTo>
                    <a:pt x="10122" y="0"/>
                  </a:lnTo>
                  <a:close/>
                </a:path>
              </a:pathLst>
            </a:custGeom>
            <a:solidFill>
              <a:srgbClr val="538CD5"/>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824" name="Google Shape;824;p28"/>
          <p:cNvSpPr txBox="1"/>
          <p:nvPr/>
        </p:nvSpPr>
        <p:spPr>
          <a:xfrm>
            <a:off x="3934417" y="4920053"/>
            <a:ext cx="10482567"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Technology /</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R&amp;D</a:t>
            </a:r>
            <a:endParaRPr sz="3200">
              <a:solidFill>
                <a:schemeClr val="dk1"/>
              </a:solidFill>
              <a:latin typeface="Calibri"/>
              <a:ea typeface="Calibri"/>
              <a:cs typeface="Calibri"/>
              <a:sym typeface="Calibri"/>
            </a:endParaRPr>
          </a:p>
        </p:txBody>
      </p:sp>
      <p:sp>
        <p:nvSpPr>
          <p:cNvPr id="825" name="Google Shape;825;p28"/>
          <p:cNvSpPr txBox="1"/>
          <p:nvPr/>
        </p:nvSpPr>
        <p:spPr>
          <a:xfrm>
            <a:off x="3917583" y="6529626"/>
            <a:ext cx="10482567"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Marketing &amp;</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Sales</a:t>
            </a:r>
            <a:endParaRPr sz="3200">
              <a:solidFill>
                <a:schemeClr val="dk1"/>
              </a:solidFill>
              <a:latin typeface="Calibri"/>
              <a:ea typeface="Calibri"/>
              <a:cs typeface="Calibri"/>
              <a:sym typeface="Calibri"/>
            </a:endParaRPr>
          </a:p>
        </p:txBody>
      </p:sp>
      <p:sp>
        <p:nvSpPr>
          <p:cNvPr id="826" name="Google Shape;826;p28"/>
          <p:cNvSpPr txBox="1"/>
          <p:nvPr/>
        </p:nvSpPr>
        <p:spPr>
          <a:xfrm>
            <a:off x="3880778" y="8097990"/>
            <a:ext cx="10482567"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Customer </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Service</a:t>
            </a:r>
            <a:endParaRPr sz="3200">
              <a:solidFill>
                <a:schemeClr val="dk1"/>
              </a:solidFill>
              <a:latin typeface="Calibri"/>
              <a:ea typeface="Calibri"/>
              <a:cs typeface="Calibri"/>
              <a:sym typeface="Calibri"/>
            </a:endParaRPr>
          </a:p>
        </p:txBody>
      </p:sp>
      <p:sp>
        <p:nvSpPr>
          <p:cNvPr id="827" name="Google Shape;827;p28"/>
          <p:cNvSpPr/>
          <p:nvPr/>
        </p:nvSpPr>
        <p:spPr>
          <a:xfrm rot="10800000">
            <a:off x="3212705" y="9778257"/>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828" name="Google Shape;828;p28"/>
          <p:cNvPicPr preferRelativeResize="0"/>
          <p:nvPr/>
        </p:nvPicPr>
        <p:blipFill rotWithShape="1">
          <a:blip r:embed="rId3">
            <a:alphaModFix/>
          </a:blip>
          <a:srcRect b="0" l="0" r="0" t="0"/>
          <a:stretch/>
        </p:blipFill>
        <p:spPr>
          <a:xfrm>
            <a:off x="17029619" y="9181228"/>
            <a:ext cx="923553" cy="923553"/>
          </a:xfrm>
          <a:prstGeom prst="rect">
            <a:avLst/>
          </a:prstGeom>
          <a:noFill/>
          <a:ln>
            <a:noFill/>
          </a:ln>
        </p:spPr>
      </p:pic>
      <p:sp>
        <p:nvSpPr>
          <p:cNvPr id="829" name="Google Shape;829;p28"/>
          <p:cNvSpPr txBox="1"/>
          <p:nvPr/>
        </p:nvSpPr>
        <p:spPr>
          <a:xfrm>
            <a:off x="995860" y="9545517"/>
            <a:ext cx="952078" cy="448841"/>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15</a:t>
            </a:r>
            <a:endParaRPr/>
          </a:p>
        </p:txBody>
      </p:sp>
      <p:sp>
        <p:nvSpPr>
          <p:cNvPr id="830" name="Google Shape;830;p28"/>
          <p:cNvSpPr/>
          <p:nvPr/>
        </p:nvSpPr>
        <p:spPr>
          <a:xfrm>
            <a:off x="1565635" y="3321679"/>
            <a:ext cx="1035574" cy="890392"/>
          </a:xfrm>
          <a:custGeom>
            <a:rect b="b" l="l" r="r" t="t"/>
            <a:pathLst>
              <a:path extrusionOk="0" h="3240000" w="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1" name="Google Shape;831;p28"/>
          <p:cNvSpPr/>
          <p:nvPr/>
        </p:nvSpPr>
        <p:spPr>
          <a:xfrm>
            <a:off x="1588122" y="4914271"/>
            <a:ext cx="990600" cy="826370"/>
          </a:xfrm>
          <a:custGeom>
            <a:rect b="b" l="l" r="r" t="t"/>
            <a:pathLst>
              <a:path extrusionOk="0" h="2313707" w="2736304">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2" name="Google Shape;832;p28"/>
          <p:cNvSpPr/>
          <p:nvPr/>
        </p:nvSpPr>
        <p:spPr>
          <a:xfrm flipH="1">
            <a:off x="1614559" y="6446438"/>
            <a:ext cx="931639" cy="1099351"/>
          </a:xfrm>
          <a:custGeom>
            <a:rect b="b" l="l" r="r" t="t"/>
            <a:pathLst>
              <a:path extrusionOk="0" h="3248012" w="324000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3" name="Google Shape;833;p28"/>
          <p:cNvSpPr/>
          <p:nvPr/>
        </p:nvSpPr>
        <p:spPr>
          <a:xfrm flipH="1">
            <a:off x="1614559" y="8111208"/>
            <a:ext cx="986650" cy="858279"/>
          </a:xfrm>
          <a:custGeom>
            <a:rect b="b" l="l" r="r" t="t"/>
            <a:pathLst>
              <a:path extrusionOk="0" h="2654282" w="3217557">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4" name="Google Shape;834;p28"/>
          <p:cNvSpPr txBox="1"/>
          <p:nvPr/>
        </p:nvSpPr>
        <p:spPr>
          <a:xfrm>
            <a:off x="9122061" y="3086100"/>
            <a:ext cx="7694966" cy="5539978"/>
          </a:xfrm>
          <a:prstGeom prst="rect">
            <a:avLst/>
          </a:prstGeom>
          <a:noFill/>
          <a:ln>
            <a:noFill/>
          </a:ln>
        </p:spPr>
        <p:txBody>
          <a:bodyPr anchorCtr="0" anchor="t" bIns="0" lIns="0" spcFirstLastPara="1" rIns="0" wrap="square" tIns="0">
            <a:noAutofit/>
          </a:bodyPr>
          <a:lstStyle/>
          <a:p>
            <a:pPr indent="0" lvl="0" marL="0" marR="0" rtl="0" algn="l">
              <a:lnSpc>
                <a:spcPct val="88708"/>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Accommodation inventory expansion - paint, maintain and luxuriously furnish each property</a:t>
            </a:r>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Improve Technology -Booking Engine, social media marketing and website integration with partners</a:t>
            </a:r>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Build sales and marketing team for aggressive local expansion </a:t>
            </a:r>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Build Customer and Partner Support Team</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835" name="Google Shape;835;p28"/>
          <p:cNvSpPr txBox="1"/>
          <p:nvPr/>
        </p:nvSpPr>
        <p:spPr>
          <a:xfrm>
            <a:off x="1200122" y="1802674"/>
            <a:ext cx="4087905"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Seeking up to $2mm for Growth</a:t>
            </a:r>
            <a:endParaRPr/>
          </a:p>
        </p:txBody>
      </p:sp>
      <p:sp>
        <p:nvSpPr>
          <p:cNvPr id="836" name="Google Shape;836;p28"/>
          <p:cNvSpPr/>
          <p:nvPr/>
        </p:nvSpPr>
        <p:spPr>
          <a:xfrm rot="10800000">
            <a:off x="9888712" y="967454"/>
            <a:ext cx="15650790" cy="21787"/>
          </a:xfrm>
          <a:custGeom>
            <a:rect b="b" l="l" r="r" t="t"/>
            <a:pathLst>
              <a:path extrusionOk="0" h="69850" w="50177759">
                <a:moveTo>
                  <a:pt x="49886930" y="0"/>
                </a:moveTo>
                <a:lnTo>
                  <a:pt x="0" y="0"/>
                </a:lnTo>
                <a:lnTo>
                  <a:pt x="0" y="69850"/>
                </a:lnTo>
                <a:lnTo>
                  <a:pt x="50177759" y="69850"/>
                </a:lnTo>
                <a:lnTo>
                  <a:pt x="50177759" y="0"/>
                </a:lnTo>
                <a:close/>
              </a:path>
            </a:pathLst>
          </a:custGeom>
          <a:solidFill>
            <a:srgbClr val="000000"/>
          </a:solidFill>
          <a:ln>
            <a:noFill/>
          </a:ln>
        </p:spPr>
      </p:sp>
      <p:sp>
        <p:nvSpPr>
          <p:cNvPr id="837" name="Google Shape;837;p28"/>
          <p:cNvSpPr/>
          <p:nvPr/>
        </p:nvSpPr>
        <p:spPr>
          <a:xfrm>
            <a:off x="16694789" y="891840"/>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29"/>
          <p:cNvSpPr txBox="1"/>
          <p:nvPr/>
        </p:nvSpPr>
        <p:spPr>
          <a:xfrm>
            <a:off x="609600" y="495300"/>
            <a:ext cx="11588207" cy="1023357"/>
          </a:xfrm>
          <a:prstGeom prst="rect">
            <a:avLst/>
          </a:prstGeom>
          <a:noFill/>
          <a:ln>
            <a:noFill/>
          </a:ln>
        </p:spPr>
        <p:txBody>
          <a:bodyPr anchorCtr="0" anchor="t" bIns="0" lIns="0" spcFirstLastPara="1" rIns="0" wrap="square" tIns="0">
            <a:noAutofit/>
          </a:bodyPr>
          <a:lstStyle/>
          <a:p>
            <a:pPr indent="0" lvl="0" marL="0" marR="0" rtl="0" algn="l">
              <a:lnSpc>
                <a:spcPct val="147000"/>
              </a:lnSpc>
              <a:spcBef>
                <a:spcPts val="0"/>
              </a:spcBef>
              <a:spcAft>
                <a:spcPts val="0"/>
              </a:spcAft>
              <a:buNone/>
            </a:pPr>
            <a:r>
              <a:rPr lang="en-US" sz="6000" u="none">
                <a:solidFill>
                  <a:srgbClr val="C7B189"/>
                </a:solidFill>
                <a:latin typeface="Arial"/>
                <a:ea typeface="Arial"/>
                <a:cs typeface="Arial"/>
                <a:sym typeface="Arial"/>
              </a:rPr>
              <a:t>Exit Strategy</a:t>
            </a:r>
            <a:endParaRPr/>
          </a:p>
        </p:txBody>
      </p:sp>
      <p:sp>
        <p:nvSpPr>
          <p:cNvPr id="843" name="Google Shape;843;p29"/>
          <p:cNvSpPr/>
          <p:nvPr/>
        </p:nvSpPr>
        <p:spPr>
          <a:xfrm>
            <a:off x="6858000" y="1082272"/>
            <a:ext cx="15787668" cy="20603"/>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grpSp>
        <p:nvGrpSpPr>
          <p:cNvPr id="844" name="Google Shape;844;p29"/>
          <p:cNvGrpSpPr/>
          <p:nvPr/>
        </p:nvGrpSpPr>
        <p:grpSpPr>
          <a:xfrm>
            <a:off x="914400" y="2400300"/>
            <a:ext cx="7315200" cy="5943600"/>
            <a:chOff x="457200" y="1308450"/>
            <a:chExt cx="1832150" cy="1329050"/>
          </a:xfrm>
        </p:grpSpPr>
        <p:sp>
          <p:nvSpPr>
            <p:cNvPr id="845" name="Google Shape;845;p29"/>
            <p:cNvSpPr/>
            <p:nvPr/>
          </p:nvSpPr>
          <p:spPr>
            <a:xfrm>
              <a:off x="636650" y="1485500"/>
              <a:ext cx="1652700" cy="1152000"/>
            </a:xfrm>
            <a:prstGeom prst="rect">
              <a:avLst/>
            </a:prstGeom>
            <a:noFill/>
            <a:ln cap="flat" cmpd="sng" w="19050">
              <a:solidFill>
                <a:srgbClr val="8CB3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9"/>
            <p:cNvSpPr/>
            <p:nvPr/>
          </p:nvSpPr>
          <p:spPr>
            <a:xfrm>
              <a:off x="457200" y="1308450"/>
              <a:ext cx="591300" cy="591300"/>
            </a:xfrm>
            <a:prstGeom prst="roundRect">
              <a:avLst>
                <a:gd fmla="val 11926" name="adj"/>
              </a:avLst>
            </a:prstGeom>
            <a:solidFill>
              <a:srgbClr val="538C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7" name="Google Shape;847;p29"/>
          <p:cNvSpPr txBox="1"/>
          <p:nvPr/>
        </p:nvSpPr>
        <p:spPr>
          <a:xfrm>
            <a:off x="3505200" y="3715479"/>
            <a:ext cx="10482567"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Current Valuation</a:t>
            </a:r>
            <a:endParaRPr sz="3200">
              <a:solidFill>
                <a:schemeClr val="dk1"/>
              </a:solidFill>
              <a:latin typeface="Calibri"/>
              <a:ea typeface="Calibri"/>
              <a:cs typeface="Calibri"/>
              <a:sym typeface="Calibri"/>
            </a:endParaRPr>
          </a:p>
        </p:txBody>
      </p:sp>
      <p:sp>
        <p:nvSpPr>
          <p:cNvPr id="848" name="Google Shape;848;p29"/>
          <p:cNvSpPr txBox="1"/>
          <p:nvPr/>
        </p:nvSpPr>
        <p:spPr>
          <a:xfrm>
            <a:off x="2568044" y="4979533"/>
            <a:ext cx="5509156" cy="1515800"/>
          </a:xfrm>
          <a:prstGeom prst="rect">
            <a:avLst/>
          </a:prstGeom>
          <a:noFill/>
          <a:ln>
            <a:noFill/>
          </a:ln>
        </p:spPr>
        <p:txBody>
          <a:bodyPr anchorCtr="0" anchor="t" bIns="0" lIns="0" spcFirstLastPara="1" rIns="0" wrap="square" tIns="0">
            <a:noAutofit/>
          </a:bodyPr>
          <a:lstStyle/>
          <a:p>
            <a:pPr indent="0" lvl="0" marL="0" marR="0" rtl="0" algn="l">
              <a:lnSpc>
                <a:spcPct val="106450"/>
              </a:lnSpc>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lnSpc>
                <a:spcPct val="1278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19 Accommodations in place</a:t>
            </a:r>
            <a:endParaRPr/>
          </a:p>
          <a:p>
            <a:pPr indent="-285750" lvl="0" marL="285750" marR="0" rtl="0" algn="l">
              <a:lnSpc>
                <a:spcPct val="1278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Current pre-money valuation at $2.7mm </a:t>
            </a:r>
            <a:endParaRPr/>
          </a:p>
          <a:p>
            <a:pPr indent="-285750" lvl="0" marL="285750" marR="0" rtl="0" algn="l">
              <a:lnSpc>
                <a:spcPct val="1278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New investment up to $2mm  </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grpSp>
        <p:nvGrpSpPr>
          <p:cNvPr id="849" name="Google Shape;849;p29"/>
          <p:cNvGrpSpPr/>
          <p:nvPr/>
        </p:nvGrpSpPr>
        <p:grpSpPr>
          <a:xfrm>
            <a:off x="9114453" y="2400300"/>
            <a:ext cx="7315200" cy="5943600"/>
            <a:chOff x="457200" y="1308450"/>
            <a:chExt cx="1832150" cy="1329050"/>
          </a:xfrm>
        </p:grpSpPr>
        <p:sp>
          <p:nvSpPr>
            <p:cNvPr id="850" name="Google Shape;850;p29"/>
            <p:cNvSpPr/>
            <p:nvPr/>
          </p:nvSpPr>
          <p:spPr>
            <a:xfrm>
              <a:off x="636650" y="1485500"/>
              <a:ext cx="1652700" cy="1152000"/>
            </a:xfrm>
            <a:prstGeom prst="rect">
              <a:avLst/>
            </a:prstGeom>
            <a:noFill/>
            <a:ln cap="flat" cmpd="sng" w="19050">
              <a:solidFill>
                <a:srgbClr val="8CB3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9"/>
            <p:cNvSpPr/>
            <p:nvPr/>
          </p:nvSpPr>
          <p:spPr>
            <a:xfrm>
              <a:off x="457200" y="1308450"/>
              <a:ext cx="591300" cy="591300"/>
            </a:xfrm>
            <a:prstGeom prst="roundRect">
              <a:avLst>
                <a:gd fmla="val 11926" name="adj"/>
              </a:avLst>
            </a:prstGeom>
            <a:solidFill>
              <a:srgbClr val="538C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2" name="Google Shape;852;p29"/>
          <p:cNvSpPr txBox="1"/>
          <p:nvPr/>
        </p:nvSpPr>
        <p:spPr>
          <a:xfrm>
            <a:off x="11734800" y="3607861"/>
            <a:ext cx="10482567" cy="984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Returns to Investors</a:t>
            </a:r>
            <a:endParaRPr/>
          </a:p>
          <a:p>
            <a:pPr indent="0" lvl="0" marL="0" marR="0" rtl="0" algn="l">
              <a:spcBef>
                <a:spcPts val="0"/>
              </a:spcBef>
              <a:spcAft>
                <a:spcPts val="0"/>
              </a:spcAft>
              <a:buNone/>
            </a:pPr>
            <a:r>
              <a:rPr lang="en-US" sz="3200">
                <a:solidFill>
                  <a:srgbClr val="000000"/>
                </a:solidFill>
                <a:latin typeface="Arial"/>
                <a:ea typeface="Arial"/>
                <a:cs typeface="Arial"/>
                <a:sym typeface="Arial"/>
              </a:rPr>
              <a:t>On Exit </a:t>
            </a:r>
            <a:endParaRPr sz="3200">
              <a:solidFill>
                <a:schemeClr val="dk1"/>
              </a:solidFill>
              <a:latin typeface="Calibri"/>
              <a:ea typeface="Calibri"/>
              <a:cs typeface="Calibri"/>
              <a:sym typeface="Calibri"/>
            </a:endParaRPr>
          </a:p>
        </p:txBody>
      </p:sp>
      <p:sp>
        <p:nvSpPr>
          <p:cNvPr id="853" name="Google Shape;853;p29"/>
          <p:cNvSpPr txBox="1"/>
          <p:nvPr/>
        </p:nvSpPr>
        <p:spPr>
          <a:xfrm>
            <a:off x="11125200" y="4979533"/>
            <a:ext cx="4899556" cy="1269578"/>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1278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Preferred shares converted of 3x times money invested </a:t>
            </a:r>
            <a:endParaRPr/>
          </a:p>
          <a:p>
            <a:pPr indent="-285750" lvl="0" marL="285750" marR="0" rtl="0" algn="l">
              <a:lnSpc>
                <a:spcPct val="1278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Plus 25% of remaining </a:t>
            </a:r>
            <a:endParaRPr/>
          </a:p>
        </p:txBody>
      </p:sp>
      <p:sp>
        <p:nvSpPr>
          <p:cNvPr id="854" name="Google Shape;854;p29"/>
          <p:cNvSpPr txBox="1"/>
          <p:nvPr/>
        </p:nvSpPr>
        <p:spPr>
          <a:xfrm>
            <a:off x="10294890" y="6424195"/>
            <a:ext cx="5935710" cy="1936428"/>
          </a:xfrm>
          <a:prstGeom prst="rect">
            <a:avLst/>
          </a:prstGeom>
          <a:noFill/>
          <a:ln>
            <a:noFill/>
          </a:ln>
        </p:spPr>
        <p:txBody>
          <a:bodyPr anchorCtr="0" anchor="t" bIns="0" lIns="0" spcFirstLastPara="1" rIns="0" wrap="square" tIns="0">
            <a:noAutofit/>
          </a:bodyPr>
          <a:lstStyle/>
          <a:p>
            <a:pPr indent="0" lvl="0" marL="0" marR="0" rtl="0" algn="l">
              <a:lnSpc>
                <a:spcPct val="1597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42000"/>
              </a:lnSpc>
              <a:spcBef>
                <a:spcPts val="0"/>
              </a:spcBef>
              <a:spcAft>
                <a:spcPts val="0"/>
              </a:spcAft>
              <a:buNone/>
            </a:pPr>
            <a:r>
              <a:rPr lang="en-US" sz="1800">
                <a:solidFill>
                  <a:schemeClr val="dk1"/>
                </a:solidFill>
                <a:latin typeface="Arial"/>
                <a:ea typeface="Arial"/>
                <a:cs typeface="Arial"/>
                <a:sym typeface="Arial"/>
              </a:rPr>
              <a:t>Revenue run rate at full implementation will be $16 mm </a:t>
            </a:r>
            <a:endParaRPr/>
          </a:p>
          <a:p>
            <a:pPr indent="0" lvl="0" marL="0" marR="0" rtl="0" algn="l">
              <a:lnSpc>
                <a:spcPct val="142000"/>
              </a:lnSpc>
              <a:spcBef>
                <a:spcPts val="0"/>
              </a:spcBef>
              <a:spcAft>
                <a:spcPts val="0"/>
              </a:spcAft>
              <a:buNone/>
            </a:pPr>
            <a:r>
              <a:rPr lang="en-US" sz="1800">
                <a:solidFill>
                  <a:schemeClr val="dk1"/>
                </a:solidFill>
                <a:latin typeface="Arial"/>
                <a:ea typeface="Arial"/>
                <a:cs typeface="Arial"/>
                <a:sym typeface="Arial"/>
              </a:rPr>
              <a:t>(end of 3</a:t>
            </a:r>
            <a:r>
              <a:rPr baseline="30000" lang="en-US" sz="1800">
                <a:solidFill>
                  <a:schemeClr val="dk1"/>
                </a:solidFill>
                <a:latin typeface="Arial"/>
                <a:ea typeface="Arial"/>
                <a:cs typeface="Arial"/>
                <a:sym typeface="Arial"/>
              </a:rPr>
              <a:t>rd</a:t>
            </a:r>
            <a:r>
              <a:rPr lang="en-US" sz="1800">
                <a:solidFill>
                  <a:schemeClr val="dk1"/>
                </a:solidFill>
                <a:latin typeface="Arial"/>
                <a:ea typeface="Arial"/>
                <a:cs typeface="Arial"/>
                <a:sym typeface="Arial"/>
              </a:rPr>
              <a:t> year) </a:t>
            </a:r>
            <a:endParaRPr/>
          </a:p>
          <a:p>
            <a:pPr indent="0" lvl="0" marL="0" marR="0" rtl="0" algn="l">
              <a:lnSpc>
                <a:spcPct val="142000"/>
              </a:lnSpc>
              <a:spcBef>
                <a:spcPts val="0"/>
              </a:spcBef>
              <a:spcAft>
                <a:spcPts val="0"/>
              </a:spcAft>
              <a:buNone/>
            </a:pPr>
            <a:r>
              <a:t/>
            </a:r>
            <a:endParaRPr sz="1800">
              <a:solidFill>
                <a:schemeClr val="dk1"/>
              </a:solidFill>
              <a:latin typeface="Arial"/>
              <a:ea typeface="Arial"/>
              <a:cs typeface="Arial"/>
              <a:sym typeface="Arial"/>
            </a:endParaRPr>
          </a:p>
          <a:p>
            <a:pPr indent="0" lvl="0" marL="0" marR="0" rtl="0" algn="l">
              <a:lnSpc>
                <a:spcPct val="142000"/>
              </a:lnSpc>
              <a:spcBef>
                <a:spcPts val="0"/>
              </a:spcBef>
              <a:spcAft>
                <a:spcPts val="0"/>
              </a:spcAft>
              <a:buNone/>
            </a:pPr>
            <a:r>
              <a:rPr b="1" lang="en-US" sz="1800">
                <a:solidFill>
                  <a:schemeClr val="dk1"/>
                </a:solidFill>
                <a:latin typeface="Arial"/>
                <a:ea typeface="Arial"/>
                <a:cs typeface="Arial"/>
                <a:sym typeface="Arial"/>
              </a:rPr>
              <a:t>Valuation expected 3-5 times revenue</a:t>
            </a:r>
            <a:endParaRPr/>
          </a:p>
          <a:p>
            <a:pPr indent="0" lvl="0" marL="0" marR="0" rtl="0" algn="l">
              <a:lnSpc>
                <a:spcPct val="118277"/>
              </a:lnSpc>
              <a:spcBef>
                <a:spcPts val="0"/>
              </a:spcBef>
              <a:spcAft>
                <a:spcPts val="0"/>
              </a:spcAft>
              <a:buNone/>
            </a:pPr>
            <a:r>
              <a:t/>
            </a:r>
            <a:endParaRPr sz="1800" u="none">
              <a:solidFill>
                <a:srgbClr val="000000"/>
              </a:solidFill>
              <a:latin typeface="Arial"/>
              <a:ea typeface="Arial"/>
              <a:cs typeface="Arial"/>
              <a:sym typeface="Arial"/>
            </a:endParaRPr>
          </a:p>
        </p:txBody>
      </p:sp>
      <p:sp>
        <p:nvSpPr>
          <p:cNvPr id="855" name="Google Shape;855;p29"/>
          <p:cNvSpPr/>
          <p:nvPr/>
        </p:nvSpPr>
        <p:spPr>
          <a:xfrm rot="10800000">
            <a:off x="3212705" y="9778257"/>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856" name="Google Shape;856;p29"/>
          <p:cNvPicPr preferRelativeResize="0"/>
          <p:nvPr/>
        </p:nvPicPr>
        <p:blipFill rotWithShape="1">
          <a:blip r:embed="rId3">
            <a:alphaModFix/>
          </a:blip>
          <a:srcRect b="0" l="0" r="0" t="0"/>
          <a:stretch/>
        </p:blipFill>
        <p:spPr>
          <a:xfrm>
            <a:off x="17029619" y="9181228"/>
            <a:ext cx="923553" cy="923553"/>
          </a:xfrm>
          <a:prstGeom prst="rect">
            <a:avLst/>
          </a:prstGeom>
          <a:noFill/>
          <a:ln>
            <a:noFill/>
          </a:ln>
        </p:spPr>
      </p:pic>
      <p:sp>
        <p:nvSpPr>
          <p:cNvPr id="857" name="Google Shape;857;p29"/>
          <p:cNvSpPr txBox="1"/>
          <p:nvPr/>
        </p:nvSpPr>
        <p:spPr>
          <a:xfrm>
            <a:off x="995860" y="9545517"/>
            <a:ext cx="952078" cy="448841"/>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16</a:t>
            </a:r>
            <a:endParaRPr/>
          </a:p>
        </p:txBody>
      </p:sp>
      <p:sp>
        <p:nvSpPr>
          <p:cNvPr id="858" name="Google Shape;858;p29"/>
          <p:cNvSpPr/>
          <p:nvPr/>
        </p:nvSpPr>
        <p:spPr>
          <a:xfrm rot="10800000">
            <a:off x="1467400" y="2949827"/>
            <a:ext cx="1152947" cy="1531303"/>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pic>
        <p:nvPicPr>
          <p:cNvPr descr="Icon&#10;&#10;Description automatically generated" id="859" name="Google Shape;859;p29"/>
          <p:cNvPicPr preferRelativeResize="0"/>
          <p:nvPr/>
        </p:nvPicPr>
        <p:blipFill rotWithShape="1">
          <a:blip r:embed="rId4">
            <a:alphaModFix/>
          </a:blip>
          <a:srcRect b="0" l="0" r="0" t="0"/>
          <a:stretch/>
        </p:blipFill>
        <p:spPr>
          <a:xfrm>
            <a:off x="9601200" y="2827306"/>
            <a:ext cx="1664015" cy="1664015"/>
          </a:xfrm>
          <a:prstGeom prst="rect">
            <a:avLst/>
          </a:prstGeom>
          <a:noFill/>
          <a:ln>
            <a:noFill/>
          </a:ln>
        </p:spPr>
      </p:pic>
      <p:sp>
        <p:nvSpPr>
          <p:cNvPr id="860" name="Google Shape;860;p29"/>
          <p:cNvSpPr/>
          <p:nvPr/>
        </p:nvSpPr>
        <p:spPr>
          <a:xfrm>
            <a:off x="2592924" y="6972623"/>
            <a:ext cx="3400033" cy="395493"/>
          </a:xfrm>
          <a:prstGeom prst="rect">
            <a:avLst/>
          </a:prstGeom>
          <a:noFill/>
          <a:ln>
            <a:noFill/>
          </a:ln>
        </p:spPr>
        <p:txBody>
          <a:bodyPr anchorCtr="0" anchor="t" bIns="45700" lIns="91425" spcFirstLastPara="1" rIns="91425" wrap="square" tIns="45700">
            <a:noAutofit/>
          </a:bodyPr>
          <a:lstStyle/>
          <a:p>
            <a:pPr indent="0" lvl="0" marL="0" marR="0" rtl="0" algn="l">
              <a:lnSpc>
                <a:spcPct val="142000"/>
              </a:lnSpc>
              <a:spcBef>
                <a:spcPts val="0"/>
              </a:spcBef>
              <a:spcAft>
                <a:spcPts val="0"/>
              </a:spcAft>
              <a:buNone/>
            </a:pPr>
            <a:r>
              <a:rPr lang="en-US" sz="1800">
                <a:solidFill>
                  <a:schemeClr val="dk1"/>
                </a:solidFill>
                <a:latin typeface="Arial"/>
                <a:ea typeface="Arial"/>
                <a:cs typeface="Arial"/>
                <a:sym typeface="Arial"/>
              </a:rPr>
              <a:t>$25,000 Minimum Investment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30"/>
          <p:cNvSpPr txBox="1"/>
          <p:nvPr/>
        </p:nvSpPr>
        <p:spPr>
          <a:xfrm>
            <a:off x="609600" y="495300"/>
            <a:ext cx="11588207" cy="1023357"/>
          </a:xfrm>
          <a:prstGeom prst="rect">
            <a:avLst/>
          </a:prstGeom>
          <a:noFill/>
          <a:ln>
            <a:noFill/>
          </a:ln>
        </p:spPr>
        <p:txBody>
          <a:bodyPr anchorCtr="0" anchor="t" bIns="0" lIns="0" spcFirstLastPara="1" rIns="0" wrap="square" tIns="0">
            <a:noAutofit/>
          </a:bodyPr>
          <a:lstStyle/>
          <a:p>
            <a:pPr indent="0" lvl="0" marL="0" marR="0" rtl="0" algn="l">
              <a:lnSpc>
                <a:spcPct val="147000"/>
              </a:lnSpc>
              <a:spcBef>
                <a:spcPts val="0"/>
              </a:spcBef>
              <a:spcAft>
                <a:spcPts val="0"/>
              </a:spcAft>
              <a:buNone/>
            </a:pPr>
            <a:r>
              <a:rPr lang="en-US" sz="6000" u="none">
                <a:solidFill>
                  <a:srgbClr val="C7B189"/>
                </a:solidFill>
                <a:latin typeface="Arial"/>
                <a:ea typeface="Arial"/>
                <a:cs typeface="Arial"/>
                <a:sym typeface="Arial"/>
              </a:rPr>
              <a:t>Exit Strategy (Cont.)</a:t>
            </a:r>
            <a:endParaRPr/>
          </a:p>
        </p:txBody>
      </p:sp>
      <p:sp>
        <p:nvSpPr>
          <p:cNvPr id="866" name="Google Shape;866;p30"/>
          <p:cNvSpPr/>
          <p:nvPr/>
        </p:nvSpPr>
        <p:spPr>
          <a:xfrm>
            <a:off x="8596332" y="1082272"/>
            <a:ext cx="15787668" cy="20603"/>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867" name="Google Shape;867;p30"/>
          <p:cNvSpPr txBox="1"/>
          <p:nvPr/>
        </p:nvSpPr>
        <p:spPr>
          <a:xfrm>
            <a:off x="1976654" y="3462227"/>
            <a:ext cx="10482567"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Background</a:t>
            </a:r>
            <a:endParaRPr sz="3200">
              <a:solidFill>
                <a:schemeClr val="dk1"/>
              </a:solidFill>
              <a:latin typeface="Calibri"/>
              <a:ea typeface="Calibri"/>
              <a:cs typeface="Calibri"/>
              <a:sym typeface="Calibri"/>
            </a:endParaRPr>
          </a:p>
        </p:txBody>
      </p:sp>
      <p:sp>
        <p:nvSpPr>
          <p:cNvPr id="868" name="Google Shape;868;p30"/>
          <p:cNvSpPr txBox="1"/>
          <p:nvPr/>
        </p:nvSpPr>
        <p:spPr>
          <a:xfrm>
            <a:off x="7015569" y="4276066"/>
            <a:ext cx="4899556" cy="1849224"/>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15975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Their model is to get a home for $4k a </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Month </a:t>
            </a:r>
            <a:endParaRPr/>
          </a:p>
          <a:p>
            <a:pPr indent="-285750" lvl="0" marL="285750" marR="0" rtl="0" algn="l">
              <a:lnSpc>
                <a:spcPct val="15975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They get a free month from the landlord </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and also add $1k to the rent for their margin</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869" name="Google Shape;869;p30"/>
          <p:cNvSpPr txBox="1"/>
          <p:nvPr/>
        </p:nvSpPr>
        <p:spPr>
          <a:xfrm>
            <a:off x="13436463" y="3317541"/>
            <a:ext cx="10482567"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Recent Raise</a:t>
            </a:r>
            <a:endParaRPr sz="3200">
              <a:solidFill>
                <a:schemeClr val="dk1"/>
              </a:solidFill>
              <a:latin typeface="Calibri"/>
              <a:ea typeface="Calibri"/>
              <a:cs typeface="Calibri"/>
              <a:sym typeface="Calibri"/>
            </a:endParaRPr>
          </a:p>
        </p:txBody>
      </p:sp>
      <p:sp>
        <p:nvSpPr>
          <p:cNvPr id="870" name="Google Shape;870;p30"/>
          <p:cNvSpPr/>
          <p:nvPr/>
        </p:nvSpPr>
        <p:spPr>
          <a:xfrm rot="10800000">
            <a:off x="3212705" y="9778257"/>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871" name="Google Shape;871;p30"/>
          <p:cNvPicPr preferRelativeResize="0"/>
          <p:nvPr/>
        </p:nvPicPr>
        <p:blipFill rotWithShape="1">
          <a:blip r:embed="rId3">
            <a:alphaModFix/>
          </a:blip>
          <a:srcRect b="0" l="0" r="0" t="0"/>
          <a:stretch/>
        </p:blipFill>
        <p:spPr>
          <a:xfrm>
            <a:off x="17029619" y="9181228"/>
            <a:ext cx="923553" cy="923553"/>
          </a:xfrm>
          <a:prstGeom prst="rect">
            <a:avLst/>
          </a:prstGeom>
          <a:noFill/>
          <a:ln>
            <a:noFill/>
          </a:ln>
        </p:spPr>
      </p:pic>
      <p:sp>
        <p:nvSpPr>
          <p:cNvPr id="872" name="Google Shape;872;p30"/>
          <p:cNvSpPr txBox="1"/>
          <p:nvPr/>
        </p:nvSpPr>
        <p:spPr>
          <a:xfrm>
            <a:off x="995860" y="9545517"/>
            <a:ext cx="952078" cy="448841"/>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17</a:t>
            </a:r>
            <a:endParaRPr/>
          </a:p>
        </p:txBody>
      </p:sp>
      <p:sp>
        <p:nvSpPr>
          <p:cNvPr id="873" name="Google Shape;873;p30"/>
          <p:cNvSpPr/>
          <p:nvPr/>
        </p:nvSpPr>
        <p:spPr>
          <a:xfrm>
            <a:off x="1181618" y="3229960"/>
            <a:ext cx="4647163" cy="5151821"/>
          </a:xfrm>
          <a:prstGeom prst="rect">
            <a:avLst/>
          </a:prstGeom>
          <a:noFill/>
          <a:ln cap="flat" cmpd="sng" w="19050">
            <a:solidFill>
              <a:srgbClr val="8CB3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0"/>
          <p:cNvSpPr/>
          <p:nvPr/>
        </p:nvSpPr>
        <p:spPr>
          <a:xfrm>
            <a:off x="6713634" y="3229960"/>
            <a:ext cx="4647163" cy="5151821"/>
          </a:xfrm>
          <a:prstGeom prst="rect">
            <a:avLst/>
          </a:prstGeom>
          <a:noFill/>
          <a:ln cap="flat" cmpd="sng" w="19050">
            <a:solidFill>
              <a:srgbClr val="8CB3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30"/>
          <p:cNvSpPr/>
          <p:nvPr/>
        </p:nvSpPr>
        <p:spPr>
          <a:xfrm>
            <a:off x="12314534" y="3229960"/>
            <a:ext cx="4647163" cy="5151821"/>
          </a:xfrm>
          <a:prstGeom prst="rect">
            <a:avLst/>
          </a:prstGeom>
          <a:noFill/>
          <a:ln cap="flat" cmpd="sng" w="19050">
            <a:solidFill>
              <a:srgbClr val="8CB3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0"/>
          <p:cNvSpPr/>
          <p:nvPr/>
        </p:nvSpPr>
        <p:spPr>
          <a:xfrm>
            <a:off x="609600" y="2536350"/>
            <a:ext cx="1367054" cy="139115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7" name="Google Shape;877;p30"/>
          <p:cNvSpPr/>
          <p:nvPr/>
        </p:nvSpPr>
        <p:spPr>
          <a:xfrm>
            <a:off x="6204140" y="2563518"/>
            <a:ext cx="1367054" cy="139115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p30"/>
          <p:cNvSpPr txBox="1"/>
          <p:nvPr/>
        </p:nvSpPr>
        <p:spPr>
          <a:xfrm>
            <a:off x="7571194" y="3449810"/>
            <a:ext cx="10482567"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Their Model</a:t>
            </a:r>
            <a:endParaRPr sz="3200">
              <a:solidFill>
                <a:schemeClr val="dk1"/>
              </a:solidFill>
              <a:latin typeface="Calibri"/>
              <a:ea typeface="Calibri"/>
              <a:cs typeface="Calibri"/>
              <a:sym typeface="Calibri"/>
            </a:endParaRPr>
          </a:p>
        </p:txBody>
      </p:sp>
      <p:sp>
        <p:nvSpPr>
          <p:cNvPr id="879" name="Google Shape;879;p30"/>
          <p:cNvSpPr txBox="1"/>
          <p:nvPr/>
        </p:nvSpPr>
        <p:spPr>
          <a:xfrm>
            <a:off x="642633" y="1693393"/>
            <a:ext cx="10482567"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Zeus Living Example</a:t>
            </a:r>
            <a:endParaRPr sz="3200">
              <a:solidFill>
                <a:schemeClr val="dk1"/>
              </a:solidFill>
              <a:latin typeface="Calibri"/>
              <a:ea typeface="Calibri"/>
              <a:cs typeface="Calibri"/>
              <a:sym typeface="Calibri"/>
            </a:endParaRPr>
          </a:p>
        </p:txBody>
      </p:sp>
      <p:sp>
        <p:nvSpPr>
          <p:cNvPr id="880" name="Google Shape;880;p30"/>
          <p:cNvSpPr txBox="1"/>
          <p:nvPr/>
        </p:nvSpPr>
        <p:spPr>
          <a:xfrm>
            <a:off x="1779477" y="4324334"/>
            <a:ext cx="4899556" cy="2849498"/>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15975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Launched in 2015 with aim of making</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Long-term rentals feel less standardized</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and corporate (more like being at home)</a:t>
            </a:r>
            <a:endParaRPr/>
          </a:p>
          <a:p>
            <a:pPr indent="-285750" lvl="0" marL="285750" marR="0" rtl="0" algn="l">
              <a:lnSpc>
                <a:spcPct val="15975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In March, the company brought its total</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Funding up to $24.1 million dollars,</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as investors see promise in an industry </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that might be on the brink of change.</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881" name="Google Shape;881;p30"/>
          <p:cNvSpPr txBox="1"/>
          <p:nvPr/>
        </p:nvSpPr>
        <p:spPr>
          <a:xfrm>
            <a:off x="12800036" y="4157391"/>
            <a:ext cx="4899556" cy="2205732"/>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15975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The company recently raised roughly</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$15 million at $110 million valuation from</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existing investors including CEAS </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Investments and Soros Fund Management,</a:t>
            </a:r>
            <a:endParaRPr/>
          </a:p>
          <a:p>
            <a:pPr indent="0" lvl="0" marL="0" marR="0" rtl="0" algn="l">
              <a:lnSpc>
                <a:spcPct val="159750"/>
              </a:lnSpc>
              <a:spcBef>
                <a:spcPts val="0"/>
              </a:spcBef>
              <a:spcAft>
                <a:spcPts val="0"/>
              </a:spcAft>
              <a:buNone/>
            </a:pPr>
            <a:r>
              <a:rPr lang="en-US" sz="1600">
                <a:solidFill>
                  <a:schemeClr val="dk1"/>
                </a:solidFill>
                <a:latin typeface="Arial"/>
                <a:ea typeface="Arial"/>
                <a:cs typeface="Arial"/>
                <a:sym typeface="Arial"/>
              </a:rPr>
              <a:t>according to Bloomberg</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882" name="Google Shape;882;p30"/>
          <p:cNvSpPr/>
          <p:nvPr/>
        </p:nvSpPr>
        <p:spPr>
          <a:xfrm>
            <a:off x="11858374" y="2563518"/>
            <a:ext cx="1367054" cy="139115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p30"/>
          <p:cNvSpPr/>
          <p:nvPr/>
        </p:nvSpPr>
        <p:spPr>
          <a:xfrm>
            <a:off x="8382000" y="8648700"/>
            <a:ext cx="8647618" cy="896817"/>
          </a:xfrm>
          <a:prstGeom prst="rightArrow">
            <a:avLst>
              <a:gd fmla="val 50000" name="adj1"/>
              <a:gd fmla="val 50000" name="adj2"/>
            </a:avLst>
          </a:prstGeom>
          <a:solidFill>
            <a:srgbClr val="3660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30"/>
          <p:cNvSpPr/>
          <p:nvPr/>
        </p:nvSpPr>
        <p:spPr>
          <a:xfrm rot="10800000">
            <a:off x="1181618" y="8648699"/>
            <a:ext cx="8647618" cy="896817"/>
          </a:xfrm>
          <a:prstGeom prst="rightArrow">
            <a:avLst>
              <a:gd fmla="val 50000" name="adj1"/>
              <a:gd fmla="val 50000" name="adj2"/>
            </a:avLst>
          </a:prstGeom>
          <a:solidFill>
            <a:srgbClr val="3660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5" name="Google Shape;885;p30"/>
          <p:cNvSpPr txBox="1"/>
          <p:nvPr/>
        </p:nvSpPr>
        <p:spPr>
          <a:xfrm>
            <a:off x="1947938" y="8850887"/>
            <a:ext cx="10482567"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Start Up</a:t>
            </a:r>
            <a:endParaRPr sz="3200">
              <a:solidFill>
                <a:schemeClr val="lt1"/>
              </a:solidFill>
              <a:latin typeface="Calibri"/>
              <a:ea typeface="Calibri"/>
              <a:cs typeface="Calibri"/>
              <a:sym typeface="Calibri"/>
            </a:endParaRPr>
          </a:p>
        </p:txBody>
      </p:sp>
      <p:sp>
        <p:nvSpPr>
          <p:cNvPr id="886" name="Google Shape;886;p30"/>
          <p:cNvSpPr txBox="1"/>
          <p:nvPr/>
        </p:nvSpPr>
        <p:spPr>
          <a:xfrm>
            <a:off x="7805433" y="8850887"/>
            <a:ext cx="10482567"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Build &amp; Grow</a:t>
            </a:r>
            <a:endParaRPr sz="3200">
              <a:solidFill>
                <a:schemeClr val="lt1"/>
              </a:solidFill>
              <a:latin typeface="Calibri"/>
              <a:ea typeface="Calibri"/>
              <a:cs typeface="Calibri"/>
              <a:sym typeface="Calibri"/>
            </a:endParaRPr>
          </a:p>
        </p:txBody>
      </p:sp>
      <p:sp>
        <p:nvSpPr>
          <p:cNvPr id="887" name="Google Shape;887;p30"/>
          <p:cNvSpPr txBox="1"/>
          <p:nvPr/>
        </p:nvSpPr>
        <p:spPr>
          <a:xfrm>
            <a:off x="13508494" y="8850887"/>
            <a:ext cx="10482567"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Profitability</a:t>
            </a:r>
            <a:endParaRPr sz="3200">
              <a:solidFill>
                <a:schemeClr val="lt1"/>
              </a:solidFill>
              <a:latin typeface="Calibri"/>
              <a:ea typeface="Calibri"/>
              <a:cs typeface="Calibri"/>
              <a:sym typeface="Calibri"/>
            </a:endParaRPr>
          </a:p>
        </p:txBody>
      </p:sp>
      <p:pic>
        <p:nvPicPr>
          <p:cNvPr descr="Icon&#10;&#10;Description automatically generated" id="888" name="Google Shape;888;p30"/>
          <p:cNvPicPr preferRelativeResize="0"/>
          <p:nvPr/>
        </p:nvPicPr>
        <p:blipFill rotWithShape="1">
          <a:blip r:embed="rId4">
            <a:alphaModFix/>
          </a:blip>
          <a:srcRect b="0" l="0" r="0" t="0"/>
          <a:stretch/>
        </p:blipFill>
        <p:spPr>
          <a:xfrm>
            <a:off x="803647" y="2741366"/>
            <a:ext cx="919338" cy="919338"/>
          </a:xfrm>
          <a:prstGeom prst="rect">
            <a:avLst/>
          </a:prstGeom>
          <a:noFill/>
          <a:ln>
            <a:noFill/>
          </a:ln>
        </p:spPr>
      </p:pic>
      <p:sp>
        <p:nvSpPr>
          <p:cNvPr id="889" name="Google Shape;889;p30"/>
          <p:cNvSpPr/>
          <p:nvPr/>
        </p:nvSpPr>
        <p:spPr>
          <a:xfrm>
            <a:off x="6513151" y="2856388"/>
            <a:ext cx="749032" cy="677839"/>
          </a:xfrm>
          <a:custGeom>
            <a:rect b="b" l="l" r="r" t="t"/>
            <a:pathLst>
              <a:path extrusionOk="0" h="3240000" w="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90" name="Google Shape;890;p30"/>
          <p:cNvSpPr/>
          <p:nvPr/>
        </p:nvSpPr>
        <p:spPr>
          <a:xfrm rot="10800000">
            <a:off x="12190328" y="2837790"/>
            <a:ext cx="684660" cy="842607"/>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4" name="Shape 894"/>
        <p:cNvGrpSpPr/>
        <p:nvPr/>
      </p:nvGrpSpPr>
      <p:grpSpPr>
        <a:xfrm>
          <a:off x="0" y="0"/>
          <a:ext cx="0" cy="0"/>
          <a:chOff x="0" y="0"/>
          <a:chExt cx="0" cy="0"/>
        </a:xfrm>
      </p:grpSpPr>
      <p:sp>
        <p:nvSpPr>
          <p:cNvPr id="895" name="Google Shape;895;p31"/>
          <p:cNvSpPr txBox="1"/>
          <p:nvPr/>
        </p:nvSpPr>
        <p:spPr>
          <a:xfrm>
            <a:off x="510147" y="435218"/>
            <a:ext cx="6695549" cy="1052852"/>
          </a:xfrm>
          <a:prstGeom prst="rect">
            <a:avLst/>
          </a:prstGeom>
          <a:noFill/>
          <a:ln>
            <a:noFill/>
          </a:ln>
        </p:spPr>
        <p:txBody>
          <a:bodyPr anchorCtr="0" anchor="t" bIns="0" lIns="0" spcFirstLastPara="1" rIns="0" wrap="square" tIns="0">
            <a:noAutofit/>
          </a:bodyPr>
          <a:lstStyle/>
          <a:p>
            <a:pPr indent="0" lvl="0" marL="0" marR="0" rtl="0" algn="l">
              <a:lnSpc>
                <a:spcPct val="126000"/>
              </a:lnSpc>
              <a:spcBef>
                <a:spcPts val="0"/>
              </a:spcBef>
              <a:spcAft>
                <a:spcPts val="0"/>
              </a:spcAft>
              <a:buNone/>
            </a:pPr>
            <a:r>
              <a:rPr lang="en-US" sz="7000" u="none">
                <a:solidFill>
                  <a:srgbClr val="C7B189"/>
                </a:solidFill>
                <a:latin typeface="Arial"/>
                <a:ea typeface="Arial"/>
                <a:cs typeface="Arial"/>
                <a:sym typeface="Arial"/>
              </a:rPr>
              <a:t>Contact </a:t>
            </a:r>
            <a:r>
              <a:rPr lang="en-US" sz="7000">
                <a:solidFill>
                  <a:srgbClr val="C7B189"/>
                </a:solidFill>
                <a:latin typeface="Arial"/>
                <a:ea typeface="Arial"/>
                <a:cs typeface="Arial"/>
                <a:sym typeface="Arial"/>
              </a:rPr>
              <a:t>Us</a:t>
            </a:r>
            <a:endParaRPr sz="7000" u="none">
              <a:solidFill>
                <a:srgbClr val="C7B189"/>
              </a:solidFill>
              <a:latin typeface="Arial"/>
              <a:ea typeface="Arial"/>
              <a:cs typeface="Arial"/>
              <a:sym typeface="Arial"/>
            </a:endParaRPr>
          </a:p>
        </p:txBody>
      </p:sp>
      <p:sp>
        <p:nvSpPr>
          <p:cNvPr id="896" name="Google Shape;896;p31"/>
          <p:cNvSpPr/>
          <p:nvPr/>
        </p:nvSpPr>
        <p:spPr>
          <a:xfrm rot="10800000">
            <a:off x="5943601" y="1009910"/>
            <a:ext cx="15650790" cy="21787"/>
          </a:xfrm>
          <a:custGeom>
            <a:rect b="b" l="l" r="r" t="t"/>
            <a:pathLst>
              <a:path extrusionOk="0" h="69850" w="50177759">
                <a:moveTo>
                  <a:pt x="49886930" y="0"/>
                </a:moveTo>
                <a:lnTo>
                  <a:pt x="0" y="0"/>
                </a:lnTo>
                <a:lnTo>
                  <a:pt x="0" y="69850"/>
                </a:lnTo>
                <a:lnTo>
                  <a:pt x="50177759" y="69850"/>
                </a:lnTo>
                <a:lnTo>
                  <a:pt x="50177759" y="0"/>
                </a:lnTo>
                <a:close/>
              </a:path>
            </a:pathLst>
          </a:custGeom>
          <a:solidFill>
            <a:srgbClr val="000000"/>
          </a:solidFill>
          <a:ln>
            <a:noFill/>
          </a:ln>
        </p:spPr>
      </p:sp>
      <p:sp>
        <p:nvSpPr>
          <p:cNvPr id="897" name="Google Shape;897;p31"/>
          <p:cNvSpPr/>
          <p:nvPr/>
        </p:nvSpPr>
        <p:spPr>
          <a:xfrm>
            <a:off x="16694791" y="906689"/>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8" name="Google Shape;898;p31"/>
          <p:cNvPicPr preferRelativeResize="0"/>
          <p:nvPr/>
        </p:nvPicPr>
        <p:blipFill rotWithShape="1">
          <a:blip r:embed="rId3">
            <a:alphaModFix/>
          </a:blip>
          <a:srcRect b="0" l="0" r="0" t="0"/>
          <a:stretch/>
        </p:blipFill>
        <p:spPr>
          <a:xfrm>
            <a:off x="17055755" y="9258300"/>
            <a:ext cx="923553" cy="923553"/>
          </a:xfrm>
          <a:prstGeom prst="rect">
            <a:avLst/>
          </a:prstGeom>
          <a:noFill/>
          <a:ln>
            <a:noFill/>
          </a:ln>
        </p:spPr>
      </p:pic>
      <p:sp>
        <p:nvSpPr>
          <p:cNvPr id="899" name="Google Shape;899;p31"/>
          <p:cNvSpPr/>
          <p:nvPr/>
        </p:nvSpPr>
        <p:spPr>
          <a:xfrm rot="10800000">
            <a:off x="3130488" y="9855245"/>
            <a:ext cx="13633380"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900" name="Google Shape;900;p31"/>
          <p:cNvSpPr/>
          <p:nvPr/>
        </p:nvSpPr>
        <p:spPr>
          <a:xfrm>
            <a:off x="510147" y="9613255"/>
            <a:ext cx="585417" cy="4770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500">
                <a:solidFill>
                  <a:srgbClr val="000000"/>
                </a:solidFill>
                <a:latin typeface="Arial"/>
                <a:ea typeface="Arial"/>
                <a:cs typeface="Arial"/>
                <a:sym typeface="Arial"/>
              </a:rPr>
              <a:t>18</a:t>
            </a:r>
            <a:endParaRPr sz="2500">
              <a:solidFill>
                <a:schemeClr val="dk1"/>
              </a:solidFill>
              <a:latin typeface="Calibri"/>
              <a:ea typeface="Calibri"/>
              <a:cs typeface="Calibri"/>
              <a:sym typeface="Calibri"/>
            </a:endParaRPr>
          </a:p>
        </p:txBody>
      </p:sp>
      <p:sp>
        <p:nvSpPr>
          <p:cNvPr id="901" name="Google Shape;901;p31"/>
          <p:cNvSpPr txBox="1"/>
          <p:nvPr/>
        </p:nvSpPr>
        <p:spPr>
          <a:xfrm>
            <a:off x="9143150" y="2154079"/>
            <a:ext cx="4087905" cy="6155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Name </a:t>
            </a:r>
            <a:endParaRPr/>
          </a:p>
        </p:txBody>
      </p:sp>
      <p:sp>
        <p:nvSpPr>
          <p:cNvPr id="902" name="Google Shape;902;p31"/>
          <p:cNvSpPr txBox="1"/>
          <p:nvPr/>
        </p:nvSpPr>
        <p:spPr>
          <a:xfrm>
            <a:off x="9143999" y="3768902"/>
            <a:ext cx="4087905" cy="6155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Address</a:t>
            </a:r>
            <a:r>
              <a:rPr lang="en-US" sz="3200">
                <a:solidFill>
                  <a:schemeClr val="dk1"/>
                </a:solidFill>
                <a:latin typeface="Arial"/>
                <a:ea typeface="Arial"/>
                <a:cs typeface="Arial"/>
                <a:sym typeface="Arial"/>
              </a:rPr>
              <a:t> </a:t>
            </a:r>
            <a:endParaRPr/>
          </a:p>
        </p:txBody>
      </p:sp>
      <p:sp>
        <p:nvSpPr>
          <p:cNvPr id="903" name="Google Shape;903;p31"/>
          <p:cNvSpPr txBox="1"/>
          <p:nvPr/>
        </p:nvSpPr>
        <p:spPr>
          <a:xfrm>
            <a:off x="9143150" y="5368726"/>
            <a:ext cx="4087905" cy="6155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Phone Number </a:t>
            </a:r>
            <a:endParaRPr/>
          </a:p>
        </p:txBody>
      </p:sp>
      <p:sp>
        <p:nvSpPr>
          <p:cNvPr id="904" name="Google Shape;904;p31"/>
          <p:cNvSpPr txBox="1"/>
          <p:nvPr/>
        </p:nvSpPr>
        <p:spPr>
          <a:xfrm>
            <a:off x="9152294" y="6935782"/>
            <a:ext cx="4087905" cy="6155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Email </a:t>
            </a:r>
            <a:endParaRPr/>
          </a:p>
        </p:txBody>
      </p:sp>
      <p:sp>
        <p:nvSpPr>
          <p:cNvPr id="905" name="Google Shape;905;p31"/>
          <p:cNvSpPr txBox="1"/>
          <p:nvPr/>
        </p:nvSpPr>
        <p:spPr>
          <a:xfrm>
            <a:off x="9152294" y="2728190"/>
            <a:ext cx="10482567" cy="872034"/>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91285"/>
              </a:lnSpc>
              <a:spcBef>
                <a:spcPts val="0"/>
              </a:spcBef>
              <a:spcAft>
                <a:spcPts val="0"/>
              </a:spcAft>
              <a:buNone/>
            </a:pPr>
            <a:r>
              <a:rPr lang="en-US" sz="2800">
                <a:solidFill>
                  <a:schemeClr val="dk1"/>
                </a:solidFill>
                <a:latin typeface="Arial"/>
                <a:ea typeface="Arial"/>
                <a:cs typeface="Arial"/>
                <a:sym typeface="Arial"/>
              </a:rPr>
              <a:t>Eddie Bolland. President &amp; CEO</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906" name="Google Shape;906;p31"/>
          <p:cNvSpPr txBox="1"/>
          <p:nvPr/>
        </p:nvSpPr>
        <p:spPr>
          <a:xfrm>
            <a:off x="9152294" y="4288138"/>
            <a:ext cx="10482567" cy="848950"/>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91285"/>
              </a:lnSpc>
              <a:spcBef>
                <a:spcPts val="0"/>
              </a:spcBef>
              <a:spcAft>
                <a:spcPts val="0"/>
              </a:spcAft>
              <a:buNone/>
            </a:pPr>
            <a:r>
              <a:rPr lang="en-US" sz="2800">
                <a:solidFill>
                  <a:schemeClr val="dk1"/>
                </a:solidFill>
                <a:latin typeface="Arial"/>
                <a:ea typeface="Arial"/>
                <a:cs typeface="Arial"/>
                <a:sym typeface="Arial"/>
              </a:rPr>
              <a:t>155 Yorkville Ave, Toronto, Ontario</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907" name="Google Shape;907;p31"/>
          <p:cNvSpPr txBox="1"/>
          <p:nvPr/>
        </p:nvSpPr>
        <p:spPr>
          <a:xfrm>
            <a:off x="9143150" y="5883921"/>
            <a:ext cx="10482567" cy="872034"/>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91285"/>
              </a:lnSpc>
              <a:spcBef>
                <a:spcPts val="0"/>
              </a:spcBef>
              <a:spcAft>
                <a:spcPts val="0"/>
              </a:spcAft>
              <a:buNone/>
            </a:pPr>
            <a:r>
              <a:rPr lang="en-US" sz="2800">
                <a:solidFill>
                  <a:schemeClr val="dk1"/>
                </a:solidFill>
                <a:latin typeface="Arial"/>
                <a:ea typeface="Arial"/>
                <a:cs typeface="Arial"/>
                <a:sym typeface="Arial"/>
              </a:rPr>
              <a:t>1+ (416) 346-1455</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908" name="Google Shape;908;p31"/>
          <p:cNvSpPr txBox="1"/>
          <p:nvPr/>
        </p:nvSpPr>
        <p:spPr>
          <a:xfrm>
            <a:off x="9152294" y="7457242"/>
            <a:ext cx="10482567" cy="872034"/>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91285"/>
              </a:lnSpc>
              <a:spcBef>
                <a:spcPts val="0"/>
              </a:spcBef>
              <a:spcAft>
                <a:spcPts val="0"/>
              </a:spcAft>
              <a:buNone/>
            </a:pPr>
            <a:r>
              <a:rPr lang="en-US" sz="2800">
                <a:solidFill>
                  <a:schemeClr val="dk1"/>
                </a:solidFill>
                <a:latin typeface="Arial"/>
                <a:ea typeface="Arial"/>
                <a:cs typeface="Arial"/>
                <a:sym typeface="Arial"/>
              </a:rPr>
              <a:t>ebolland@yvcircle.com</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pic>
        <p:nvPicPr>
          <p:cNvPr id="909" name="Google Shape;909;p31"/>
          <p:cNvPicPr preferRelativeResize="0"/>
          <p:nvPr/>
        </p:nvPicPr>
        <p:blipFill rotWithShape="1">
          <a:blip r:embed="rId4">
            <a:alphaModFix/>
          </a:blip>
          <a:srcRect b="0" l="12136" r="44179" t="0"/>
          <a:stretch/>
        </p:blipFill>
        <p:spPr>
          <a:xfrm>
            <a:off x="308693" y="1488071"/>
            <a:ext cx="5920974" cy="78534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1028700" y="3105018"/>
            <a:ext cx="15731056" cy="5752465"/>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is confidential and for authorized use only. Under no circumstances are its contents to be reproduced or distributed to the public, media or potential investors without written authorization. The information contained herein, while obtained from sources believed to be reliable, is not guaranteed as to its accuracy or completeness. Certain statements included in this presentation constitute forward looking statements or forward looking information under applicable securities legislation. Such forward looking statements or information are provided for the purpose of providing information about management’s current expectations and plans relating to the future. Readers are cautioned that reliance on such information may not be appropriate for other purposes, such as making investment decisions. Forward looking statements or information typically contain statements with world such as “anticipate”, “believe”, “expect”, “plan”, “intend”, “estimate”, “propose”, “project” or similar words suggesting future outcomes or statements. Forward looking statements or information in this presentation include, but are not limited to, statements or information with respect to: business strategy and objectives and development.</a:t>
            </a:r>
            <a:endParaRPr/>
          </a:p>
          <a:p>
            <a:pPr indent="0" lvl="0" marL="0" marR="0" rtl="0" algn="l">
              <a:lnSpc>
                <a:spcPct val="13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None/>
            </a:pPr>
            <a:r>
              <a:rPr b="0" i="0" lang="en-US" sz="1700" u="none" cap="none" strike="noStrike">
                <a:solidFill>
                  <a:srgbClr val="000000"/>
                </a:solidFill>
                <a:latin typeface="Arial"/>
                <a:ea typeface="Arial"/>
                <a:cs typeface="Arial"/>
                <a:sym typeface="Arial"/>
              </a:rPr>
              <a:t>Forward looking statements or information are based on a number of factors and assumptions which may prove to be incorrect. Although the Company believes that the expectations reflected in such forward looking statements or information are reasonable, undue reliance should not be placed on forward looking statements because the Company can give no assurances that such expectations will prove to be correct. Forward looking statements or information are based on current expectations, estimates and projections that involve a number of risks and uncertainties which could cause actual results to differ materially from those anticipated by the Company and described in the forward looking statements or information. These risks and uncertainties include, among other things: the ability of management to execute its business plan; general economic and business conditions; and uncertainties as to the availability and cost of financing. The foregoing list is not exhaustive of all possible risks and uncertainties. The forward looking statements or information contained in this presentation are made as of the date hereof and the Company undertakes no obligation to update or revise any forward looking statements or information, whether as a result of new information, future events or otherwise unless required by applicable securities laws.</a:t>
            </a:r>
            <a:endParaRPr/>
          </a:p>
          <a:p>
            <a:pPr indent="0" lvl="0" marL="0" marR="0" rtl="0" algn="l">
              <a:lnSpc>
                <a:spcPct val="13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is for general background information purposes only and does not constitute an offer to sell or a solicitation to buy the securities referred to herein.</a:t>
            </a:r>
            <a:endParaRPr/>
          </a:p>
          <a:p>
            <a:pPr indent="0" lvl="0" marL="0" marR="0" rtl="0" algn="l">
              <a:lnSpc>
                <a:spcPct val="107058"/>
              </a:lnSpc>
              <a:spcBef>
                <a:spcPts val="0"/>
              </a:spcBef>
              <a:spcAft>
                <a:spcPts val="0"/>
              </a:spcAft>
              <a:buNone/>
            </a:pPr>
            <a:r>
              <a:t/>
            </a:r>
            <a:endParaRPr b="0" i="0" sz="1700" u="none" cap="none" strike="noStrike">
              <a:solidFill>
                <a:srgbClr val="000000"/>
              </a:solidFill>
              <a:latin typeface="Arial"/>
              <a:ea typeface="Arial"/>
              <a:cs typeface="Arial"/>
              <a:sym typeface="Arial"/>
            </a:endParaRPr>
          </a:p>
        </p:txBody>
      </p:sp>
      <p:sp>
        <p:nvSpPr>
          <p:cNvPr id="100" name="Google Shape;100;p14"/>
          <p:cNvSpPr/>
          <p:nvPr/>
        </p:nvSpPr>
        <p:spPr>
          <a:xfrm>
            <a:off x="0" y="645441"/>
            <a:ext cx="16694792" cy="21787"/>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101" name="Google Shape;101;p14"/>
          <p:cNvSpPr/>
          <p:nvPr/>
        </p:nvSpPr>
        <p:spPr>
          <a:xfrm>
            <a:off x="16694791" y="538801"/>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txBox="1"/>
          <p:nvPr/>
        </p:nvSpPr>
        <p:spPr>
          <a:xfrm>
            <a:off x="1000125" y="1048243"/>
            <a:ext cx="14058070" cy="11760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8800" u="none" cap="none" strike="noStrike">
                <a:solidFill>
                  <a:srgbClr val="C7B189"/>
                </a:solidFill>
                <a:latin typeface="Arial"/>
                <a:ea typeface="Arial"/>
                <a:cs typeface="Arial"/>
                <a:sym typeface="Arial"/>
              </a:rPr>
              <a:t>Disclaimer</a:t>
            </a:r>
            <a:endParaRPr/>
          </a:p>
        </p:txBody>
      </p:sp>
      <p:sp>
        <p:nvSpPr>
          <p:cNvPr id="103" name="Google Shape;103;p14"/>
          <p:cNvSpPr txBox="1"/>
          <p:nvPr/>
        </p:nvSpPr>
        <p:spPr>
          <a:xfrm>
            <a:off x="1028700" y="2280920"/>
            <a:ext cx="16816718" cy="38862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Arial"/>
                <a:ea typeface="Arial"/>
                <a:cs typeface="Arial"/>
                <a:sym typeface="Arial"/>
              </a:rPr>
              <a:t>THIS PRESENTATION AND ITS CONTENTS ARE CONFIDENTIAL AND ARE NOT FOR PUBLIC DISTRIBUTION.</a:t>
            </a:r>
            <a:endParaRPr/>
          </a:p>
        </p:txBody>
      </p:sp>
      <p:sp>
        <p:nvSpPr>
          <p:cNvPr id="104" name="Google Shape;104;p14"/>
          <p:cNvSpPr/>
          <p:nvPr/>
        </p:nvSpPr>
        <p:spPr>
          <a:xfrm rot="10800000">
            <a:off x="3317507" y="9782833"/>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105" name="Google Shape;105;p14"/>
          <p:cNvPicPr preferRelativeResize="0"/>
          <p:nvPr/>
        </p:nvPicPr>
        <p:blipFill rotWithShape="1">
          <a:blip r:embed="rId3">
            <a:alphaModFix/>
          </a:blip>
          <a:srcRect b="0" l="0" r="0" t="0"/>
          <a:stretch/>
        </p:blipFill>
        <p:spPr>
          <a:xfrm>
            <a:off x="17055755" y="9258300"/>
            <a:ext cx="923553" cy="9235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p:nvPr/>
        </p:nvSpPr>
        <p:spPr>
          <a:xfrm>
            <a:off x="16694791" y="925481"/>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0" y="1019194"/>
            <a:ext cx="16694792" cy="21787"/>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112" name="Google Shape;112;p15"/>
          <p:cNvSpPr txBox="1"/>
          <p:nvPr/>
        </p:nvSpPr>
        <p:spPr>
          <a:xfrm>
            <a:off x="1028700" y="9549553"/>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02</a:t>
            </a:r>
            <a:endParaRPr b="0" i="0" sz="2499" u="none" cap="none" strike="noStrike">
              <a:solidFill>
                <a:srgbClr val="000000"/>
              </a:solidFill>
              <a:latin typeface="Arial"/>
              <a:ea typeface="Arial"/>
              <a:cs typeface="Arial"/>
              <a:sym typeface="Arial"/>
            </a:endParaRPr>
          </a:p>
        </p:txBody>
      </p:sp>
      <p:sp>
        <p:nvSpPr>
          <p:cNvPr id="113" name="Google Shape;113;p15"/>
          <p:cNvSpPr txBox="1"/>
          <p:nvPr/>
        </p:nvSpPr>
        <p:spPr>
          <a:xfrm>
            <a:off x="1028700" y="1742803"/>
            <a:ext cx="5493713" cy="2222403"/>
          </a:xfrm>
          <a:prstGeom prst="rect">
            <a:avLst/>
          </a:prstGeom>
          <a:noFill/>
          <a:ln>
            <a:noFill/>
          </a:ln>
        </p:spPr>
        <p:txBody>
          <a:bodyPr anchorCtr="0" anchor="t" bIns="0" lIns="0" spcFirstLastPara="1" rIns="0" wrap="square" tIns="0">
            <a:noAutofit/>
          </a:bodyPr>
          <a:lstStyle/>
          <a:p>
            <a:pPr indent="0" lvl="0" marL="0" marR="0" rtl="0" algn="l">
              <a:lnSpc>
                <a:spcPct val="126000"/>
              </a:lnSpc>
              <a:spcBef>
                <a:spcPts val="0"/>
              </a:spcBef>
              <a:spcAft>
                <a:spcPts val="0"/>
              </a:spcAft>
              <a:buNone/>
            </a:pPr>
            <a:r>
              <a:rPr b="0" i="0" lang="en-US" sz="7000" u="none" cap="none" strike="noStrike">
                <a:solidFill>
                  <a:srgbClr val="C7B189"/>
                </a:solidFill>
                <a:latin typeface="Arial"/>
                <a:ea typeface="Arial"/>
                <a:cs typeface="Arial"/>
                <a:sym typeface="Arial"/>
              </a:rPr>
              <a:t>Table of Contents</a:t>
            </a:r>
            <a:endParaRPr/>
          </a:p>
        </p:txBody>
      </p:sp>
      <p:sp>
        <p:nvSpPr>
          <p:cNvPr id="114" name="Google Shape;114;p15"/>
          <p:cNvSpPr/>
          <p:nvPr/>
        </p:nvSpPr>
        <p:spPr>
          <a:xfrm>
            <a:off x="8204104" y="2417766"/>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txBox="1"/>
          <p:nvPr/>
        </p:nvSpPr>
        <p:spPr>
          <a:xfrm>
            <a:off x="5715000" y="1628651"/>
            <a:ext cx="553298" cy="602786"/>
          </a:xfrm>
          <a:prstGeom prst="rect">
            <a:avLst/>
          </a:prstGeom>
          <a:noFill/>
          <a:ln>
            <a:noFill/>
          </a:ln>
        </p:spPr>
        <p:txBody>
          <a:bodyPr anchorCtr="0" anchor="t" bIns="0" lIns="0" spcFirstLastPara="1" rIns="0" wrap="square" tIns="0">
            <a:noAutofit/>
          </a:bodyPr>
          <a:lstStyle/>
          <a:p>
            <a:pPr indent="0" lvl="0" marL="0" marR="0" rtl="0" algn="ctr">
              <a:lnSpc>
                <a:spcPct val="126006"/>
              </a:lnSpc>
              <a:spcBef>
                <a:spcPts val="0"/>
              </a:spcBef>
              <a:spcAft>
                <a:spcPts val="0"/>
              </a:spcAft>
              <a:buNone/>
            </a:pPr>
            <a:r>
              <a:rPr b="0" i="0" lang="en-US" sz="3799" u="none" cap="none" strike="noStrike">
                <a:solidFill>
                  <a:srgbClr val="FFFFFF"/>
                </a:solidFill>
                <a:latin typeface="Arial"/>
                <a:ea typeface="Arial"/>
                <a:cs typeface="Arial"/>
                <a:sym typeface="Arial"/>
              </a:rPr>
              <a:t>1</a:t>
            </a:r>
            <a:endParaRPr/>
          </a:p>
        </p:txBody>
      </p:sp>
      <p:sp>
        <p:nvSpPr>
          <p:cNvPr id="116" name="Google Shape;116;p15"/>
          <p:cNvSpPr txBox="1"/>
          <p:nvPr/>
        </p:nvSpPr>
        <p:spPr>
          <a:xfrm>
            <a:off x="9372600" y="2573468"/>
            <a:ext cx="6226501"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Why Invest in Us</a:t>
            </a:r>
            <a:endParaRPr/>
          </a:p>
        </p:txBody>
      </p:sp>
      <p:sp>
        <p:nvSpPr>
          <p:cNvPr id="117" name="Google Shape;117;p15"/>
          <p:cNvSpPr txBox="1"/>
          <p:nvPr/>
        </p:nvSpPr>
        <p:spPr>
          <a:xfrm>
            <a:off x="9419150" y="3465665"/>
            <a:ext cx="6226501" cy="448841"/>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Market Need</a:t>
            </a:r>
            <a:endParaRPr/>
          </a:p>
        </p:txBody>
      </p:sp>
      <p:sp>
        <p:nvSpPr>
          <p:cNvPr id="118" name="Google Shape;118;p15"/>
          <p:cNvSpPr txBox="1"/>
          <p:nvPr/>
        </p:nvSpPr>
        <p:spPr>
          <a:xfrm>
            <a:off x="9419150" y="4337385"/>
            <a:ext cx="6226501" cy="448841"/>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Changes the game</a:t>
            </a:r>
            <a:endParaRPr/>
          </a:p>
        </p:txBody>
      </p:sp>
      <p:sp>
        <p:nvSpPr>
          <p:cNvPr id="119" name="Google Shape;119;p15"/>
          <p:cNvSpPr txBox="1"/>
          <p:nvPr/>
        </p:nvSpPr>
        <p:spPr>
          <a:xfrm>
            <a:off x="9419150" y="7073167"/>
            <a:ext cx="6226501"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Revenue Model</a:t>
            </a:r>
            <a:endParaRPr/>
          </a:p>
        </p:txBody>
      </p:sp>
      <p:sp>
        <p:nvSpPr>
          <p:cNvPr id="120" name="Google Shape;120;p15"/>
          <p:cNvSpPr/>
          <p:nvPr/>
        </p:nvSpPr>
        <p:spPr>
          <a:xfrm rot="10800000">
            <a:off x="3317507" y="9782833"/>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121" name="Google Shape;121;p15"/>
          <p:cNvPicPr preferRelativeResize="0"/>
          <p:nvPr/>
        </p:nvPicPr>
        <p:blipFill rotWithShape="1">
          <a:blip r:embed="rId3">
            <a:alphaModFix/>
          </a:blip>
          <a:srcRect b="0" l="0" r="0" t="0"/>
          <a:stretch/>
        </p:blipFill>
        <p:spPr>
          <a:xfrm>
            <a:off x="17055755" y="9258300"/>
            <a:ext cx="923553" cy="923553"/>
          </a:xfrm>
          <a:prstGeom prst="rect">
            <a:avLst/>
          </a:prstGeom>
          <a:noFill/>
          <a:ln>
            <a:noFill/>
          </a:ln>
        </p:spPr>
      </p:pic>
      <p:sp>
        <p:nvSpPr>
          <p:cNvPr id="122" name="Google Shape;122;p15"/>
          <p:cNvSpPr txBox="1"/>
          <p:nvPr/>
        </p:nvSpPr>
        <p:spPr>
          <a:xfrm>
            <a:off x="9408918" y="5259718"/>
            <a:ext cx="6226501"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Target Market</a:t>
            </a:r>
            <a:endParaRPr/>
          </a:p>
        </p:txBody>
      </p:sp>
      <p:sp>
        <p:nvSpPr>
          <p:cNvPr id="123" name="Google Shape;123;p15"/>
          <p:cNvSpPr txBox="1"/>
          <p:nvPr/>
        </p:nvSpPr>
        <p:spPr>
          <a:xfrm>
            <a:off x="9413992" y="7042665"/>
            <a:ext cx="6226501"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 </a:t>
            </a:r>
            <a:endParaRPr/>
          </a:p>
        </p:txBody>
      </p:sp>
      <p:sp>
        <p:nvSpPr>
          <p:cNvPr id="124" name="Google Shape;124;p15"/>
          <p:cNvSpPr txBox="1"/>
          <p:nvPr/>
        </p:nvSpPr>
        <p:spPr>
          <a:xfrm>
            <a:off x="9375882" y="7904980"/>
            <a:ext cx="6226501" cy="448841"/>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 Management Team</a:t>
            </a:r>
            <a:endParaRPr/>
          </a:p>
        </p:txBody>
      </p:sp>
      <p:sp>
        <p:nvSpPr>
          <p:cNvPr id="125" name="Google Shape;125;p15"/>
          <p:cNvSpPr txBox="1"/>
          <p:nvPr/>
        </p:nvSpPr>
        <p:spPr>
          <a:xfrm>
            <a:off x="9372600" y="8806994"/>
            <a:ext cx="6226501"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 Competition</a:t>
            </a:r>
            <a:endParaRPr/>
          </a:p>
        </p:txBody>
      </p:sp>
      <p:sp>
        <p:nvSpPr>
          <p:cNvPr id="126" name="Google Shape;126;p15"/>
          <p:cNvSpPr txBox="1"/>
          <p:nvPr/>
        </p:nvSpPr>
        <p:spPr>
          <a:xfrm>
            <a:off x="14516413" y="2546523"/>
            <a:ext cx="6226501"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Financial Projections</a:t>
            </a:r>
            <a:endParaRPr/>
          </a:p>
        </p:txBody>
      </p:sp>
      <p:sp>
        <p:nvSpPr>
          <p:cNvPr id="127" name="Google Shape;127;p15"/>
          <p:cNvSpPr txBox="1"/>
          <p:nvPr/>
        </p:nvSpPr>
        <p:spPr>
          <a:xfrm>
            <a:off x="14516413" y="3356593"/>
            <a:ext cx="6226501"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Funding Requirements</a:t>
            </a:r>
            <a:endParaRPr/>
          </a:p>
        </p:txBody>
      </p:sp>
      <p:sp>
        <p:nvSpPr>
          <p:cNvPr id="128" name="Google Shape;128;p15"/>
          <p:cNvSpPr txBox="1"/>
          <p:nvPr/>
        </p:nvSpPr>
        <p:spPr>
          <a:xfrm>
            <a:off x="14516413" y="4295691"/>
            <a:ext cx="6226501"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b="0" i="0" lang="en-US" sz="2499" u="none" cap="none" strike="noStrike">
                <a:solidFill>
                  <a:srgbClr val="000000"/>
                </a:solidFill>
                <a:latin typeface="Arial"/>
                <a:ea typeface="Arial"/>
                <a:cs typeface="Arial"/>
                <a:sym typeface="Arial"/>
              </a:rPr>
              <a:t>Exit Strategy</a:t>
            </a:r>
            <a:endParaRPr/>
          </a:p>
        </p:txBody>
      </p:sp>
      <p:sp>
        <p:nvSpPr>
          <p:cNvPr id="129" name="Google Shape;129;p15"/>
          <p:cNvSpPr txBox="1"/>
          <p:nvPr/>
        </p:nvSpPr>
        <p:spPr>
          <a:xfrm>
            <a:off x="8296576" y="6668918"/>
            <a:ext cx="553298" cy="573747"/>
          </a:xfrm>
          <a:prstGeom prst="rect">
            <a:avLst/>
          </a:prstGeom>
          <a:noFill/>
          <a:ln>
            <a:noFill/>
          </a:ln>
        </p:spPr>
        <p:txBody>
          <a:bodyPr anchorCtr="0" anchor="t" bIns="0" lIns="0" spcFirstLastPara="1" rIns="0" wrap="square" tIns="0">
            <a:noAutofit/>
          </a:bodyPr>
          <a:lstStyle/>
          <a:p>
            <a:pPr indent="0" lvl="0" marL="0" marR="0" rtl="0" algn="ctr">
              <a:lnSpc>
                <a:spcPct val="126006"/>
              </a:lnSpc>
              <a:spcBef>
                <a:spcPts val="0"/>
              </a:spcBef>
              <a:spcAft>
                <a:spcPts val="0"/>
              </a:spcAft>
              <a:buNone/>
            </a:pPr>
            <a:r>
              <a:rPr b="0" i="0" lang="en-US" sz="3799" u="none" cap="none" strike="noStrike">
                <a:solidFill>
                  <a:srgbClr val="FFFFFF"/>
                </a:solidFill>
                <a:latin typeface="Arial"/>
                <a:ea typeface="Arial"/>
                <a:cs typeface="Arial"/>
                <a:sym typeface="Arial"/>
              </a:rPr>
              <a:t>5</a:t>
            </a:r>
            <a:endParaRPr/>
          </a:p>
        </p:txBody>
      </p:sp>
      <p:sp>
        <p:nvSpPr>
          <p:cNvPr id="130" name="Google Shape;130;p15"/>
          <p:cNvSpPr txBox="1"/>
          <p:nvPr/>
        </p:nvSpPr>
        <p:spPr>
          <a:xfrm>
            <a:off x="8285902" y="2400300"/>
            <a:ext cx="553298" cy="544252"/>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3</a:t>
            </a:r>
            <a:endParaRPr/>
          </a:p>
        </p:txBody>
      </p:sp>
      <p:sp>
        <p:nvSpPr>
          <p:cNvPr id="131" name="Google Shape;131;p15"/>
          <p:cNvSpPr/>
          <p:nvPr/>
        </p:nvSpPr>
        <p:spPr>
          <a:xfrm>
            <a:off x="8205697" y="3333624"/>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txBox="1"/>
          <p:nvPr/>
        </p:nvSpPr>
        <p:spPr>
          <a:xfrm>
            <a:off x="8271235" y="3336445"/>
            <a:ext cx="553298" cy="544252"/>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4</a:t>
            </a:r>
            <a:endParaRPr/>
          </a:p>
        </p:txBody>
      </p:sp>
      <p:sp>
        <p:nvSpPr>
          <p:cNvPr id="133" name="Google Shape;133;p15"/>
          <p:cNvSpPr/>
          <p:nvPr/>
        </p:nvSpPr>
        <p:spPr>
          <a:xfrm>
            <a:off x="8203554" y="4232530"/>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8208777" y="5126548"/>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8213077" y="6025454"/>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8208961" y="6900759"/>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8212527" y="7794369"/>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9051634" y="4839956"/>
            <a:ext cx="184731" cy="607089"/>
          </a:xfrm>
          <a:prstGeom prst="rect">
            <a:avLst/>
          </a:prstGeom>
          <a:noFill/>
          <a:ln>
            <a:noFill/>
          </a:ln>
        </p:spPr>
        <p:txBody>
          <a:bodyPr anchorCtr="0" anchor="t" bIns="45700" lIns="91425" spcFirstLastPara="1" rIns="91425" wrap="square" tIns="45700">
            <a:noAutofit/>
          </a:bodyPr>
          <a:lstStyle/>
          <a:p>
            <a:pPr indent="0" lvl="0" marL="0" marR="0" rtl="0" algn="ctr">
              <a:lnSpc>
                <a:spcPct val="265944"/>
              </a:lnSpc>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39" name="Google Shape;139;p15"/>
          <p:cNvSpPr txBox="1"/>
          <p:nvPr/>
        </p:nvSpPr>
        <p:spPr>
          <a:xfrm>
            <a:off x="8275689" y="4235083"/>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5</a:t>
            </a:r>
            <a:endParaRPr/>
          </a:p>
        </p:txBody>
      </p:sp>
      <p:sp>
        <p:nvSpPr>
          <p:cNvPr id="140" name="Google Shape;140;p15"/>
          <p:cNvSpPr txBox="1"/>
          <p:nvPr/>
        </p:nvSpPr>
        <p:spPr>
          <a:xfrm>
            <a:off x="8270685" y="5149010"/>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8</a:t>
            </a:r>
            <a:endParaRPr/>
          </a:p>
        </p:txBody>
      </p:sp>
      <p:sp>
        <p:nvSpPr>
          <p:cNvPr id="141" name="Google Shape;141;p15"/>
          <p:cNvSpPr txBox="1"/>
          <p:nvPr/>
        </p:nvSpPr>
        <p:spPr>
          <a:xfrm>
            <a:off x="8306877" y="6075060"/>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10</a:t>
            </a:r>
            <a:endParaRPr/>
          </a:p>
        </p:txBody>
      </p:sp>
      <p:sp>
        <p:nvSpPr>
          <p:cNvPr id="142" name="Google Shape;142;p15"/>
          <p:cNvSpPr txBox="1"/>
          <p:nvPr/>
        </p:nvSpPr>
        <p:spPr>
          <a:xfrm>
            <a:off x="8274563" y="6924360"/>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11</a:t>
            </a:r>
            <a:endParaRPr/>
          </a:p>
        </p:txBody>
      </p:sp>
      <p:sp>
        <p:nvSpPr>
          <p:cNvPr id="143" name="Google Shape;143;p15"/>
          <p:cNvSpPr txBox="1"/>
          <p:nvPr/>
        </p:nvSpPr>
        <p:spPr>
          <a:xfrm>
            <a:off x="8274391" y="7816349"/>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12</a:t>
            </a:r>
            <a:endParaRPr/>
          </a:p>
        </p:txBody>
      </p:sp>
      <p:sp>
        <p:nvSpPr>
          <p:cNvPr id="144" name="Google Shape;144;p15"/>
          <p:cNvSpPr/>
          <p:nvPr/>
        </p:nvSpPr>
        <p:spPr>
          <a:xfrm>
            <a:off x="8203004" y="8652722"/>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txBox="1"/>
          <p:nvPr/>
        </p:nvSpPr>
        <p:spPr>
          <a:xfrm>
            <a:off x="8270135" y="8687979"/>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13</a:t>
            </a:r>
            <a:endParaRPr/>
          </a:p>
        </p:txBody>
      </p:sp>
      <p:sp>
        <p:nvSpPr>
          <p:cNvPr id="146" name="Google Shape;146;p15"/>
          <p:cNvSpPr/>
          <p:nvPr/>
        </p:nvSpPr>
        <p:spPr>
          <a:xfrm>
            <a:off x="13328472" y="2364711"/>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txBox="1"/>
          <p:nvPr/>
        </p:nvSpPr>
        <p:spPr>
          <a:xfrm>
            <a:off x="13371566" y="2379903"/>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b="0" i="0" lang="en-US" sz="2800" u="none" cap="none" strike="noStrike">
                <a:solidFill>
                  <a:srgbClr val="FFFFFF"/>
                </a:solidFill>
                <a:latin typeface="Arial"/>
                <a:ea typeface="Arial"/>
                <a:cs typeface="Arial"/>
                <a:sym typeface="Arial"/>
              </a:rPr>
              <a:t>14</a:t>
            </a:r>
            <a:endParaRPr/>
          </a:p>
        </p:txBody>
      </p:sp>
      <p:sp>
        <p:nvSpPr>
          <p:cNvPr id="148" name="Google Shape;148;p15"/>
          <p:cNvSpPr/>
          <p:nvPr/>
        </p:nvSpPr>
        <p:spPr>
          <a:xfrm>
            <a:off x="13304434" y="3244209"/>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13335000" y="4161210"/>
            <a:ext cx="687561" cy="720365"/>
          </a:xfrm>
          <a:custGeom>
            <a:rect b="b" l="l" r="r" t="t"/>
            <a:pathLst>
              <a:path extrusionOk="0"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7B18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15"/>
          <p:cNvSpPr txBox="1"/>
          <p:nvPr/>
        </p:nvSpPr>
        <p:spPr>
          <a:xfrm>
            <a:off x="13366919" y="3238500"/>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lang="en-US" sz="2800">
                <a:solidFill>
                  <a:srgbClr val="FFFFFF"/>
                </a:solidFill>
                <a:latin typeface="Arial"/>
                <a:ea typeface="Arial"/>
                <a:cs typeface="Arial"/>
                <a:sym typeface="Arial"/>
              </a:rPr>
              <a:t>15</a:t>
            </a:r>
            <a:endParaRPr/>
          </a:p>
        </p:txBody>
      </p:sp>
      <p:sp>
        <p:nvSpPr>
          <p:cNvPr id="151" name="Google Shape;151;p15"/>
          <p:cNvSpPr txBox="1"/>
          <p:nvPr/>
        </p:nvSpPr>
        <p:spPr>
          <a:xfrm>
            <a:off x="13462734" y="5469612"/>
            <a:ext cx="553298" cy="544252"/>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lang="en-US" sz="2800">
                <a:solidFill>
                  <a:srgbClr val="FFFFFF"/>
                </a:solidFill>
                <a:latin typeface="Arial"/>
                <a:ea typeface="Arial"/>
                <a:cs typeface="Arial"/>
                <a:sym typeface="Arial"/>
              </a:rPr>
              <a:t>12</a:t>
            </a:r>
            <a:endParaRPr/>
          </a:p>
        </p:txBody>
      </p:sp>
      <p:sp>
        <p:nvSpPr>
          <p:cNvPr id="152" name="Google Shape;152;p15"/>
          <p:cNvSpPr txBox="1"/>
          <p:nvPr/>
        </p:nvSpPr>
        <p:spPr>
          <a:xfrm>
            <a:off x="2895600" y="4191787"/>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lang="en-US" sz="2800">
                <a:solidFill>
                  <a:srgbClr val="FFFFFF"/>
                </a:solidFill>
                <a:latin typeface="Arial"/>
                <a:ea typeface="Arial"/>
                <a:cs typeface="Arial"/>
                <a:sym typeface="Arial"/>
              </a:rPr>
              <a:t>5</a:t>
            </a:r>
            <a:endParaRPr/>
          </a:p>
        </p:txBody>
      </p:sp>
      <p:sp>
        <p:nvSpPr>
          <p:cNvPr id="153" name="Google Shape;153;p15"/>
          <p:cNvSpPr txBox="1"/>
          <p:nvPr/>
        </p:nvSpPr>
        <p:spPr>
          <a:xfrm>
            <a:off x="9413992" y="6204790"/>
            <a:ext cx="6226501" cy="448841"/>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a:solidFill>
                  <a:srgbClr val="000000"/>
                </a:solidFill>
                <a:latin typeface="Arial"/>
                <a:ea typeface="Arial"/>
                <a:cs typeface="Arial"/>
                <a:sym typeface="Arial"/>
              </a:rPr>
              <a:t>Go to Market Strategy</a:t>
            </a:r>
            <a:endParaRPr/>
          </a:p>
        </p:txBody>
      </p:sp>
      <p:sp>
        <p:nvSpPr>
          <p:cNvPr id="154" name="Google Shape;154;p15"/>
          <p:cNvSpPr txBox="1"/>
          <p:nvPr/>
        </p:nvSpPr>
        <p:spPr>
          <a:xfrm>
            <a:off x="13393423" y="4172599"/>
            <a:ext cx="553298" cy="615553"/>
          </a:xfrm>
          <a:prstGeom prst="rect">
            <a:avLst/>
          </a:prstGeom>
          <a:noFill/>
          <a:ln>
            <a:noFill/>
          </a:ln>
        </p:spPr>
        <p:txBody>
          <a:bodyPr anchorCtr="0" anchor="t" bIns="0" lIns="0" spcFirstLastPara="1" rIns="0" wrap="square" tIns="0">
            <a:noAutofit/>
          </a:bodyPr>
          <a:lstStyle/>
          <a:p>
            <a:pPr indent="0" lvl="0" marL="0" marR="0" rtl="0" algn="ctr">
              <a:lnSpc>
                <a:spcPct val="170964"/>
              </a:lnSpc>
              <a:spcBef>
                <a:spcPts val="0"/>
              </a:spcBef>
              <a:spcAft>
                <a:spcPts val="0"/>
              </a:spcAft>
              <a:buNone/>
            </a:pPr>
            <a:r>
              <a:rPr lang="en-US" sz="2800">
                <a:solidFill>
                  <a:srgbClr val="FFFFFF"/>
                </a:solidFill>
                <a:latin typeface="Arial"/>
                <a:ea typeface="Arial"/>
                <a:cs typeface="Arial"/>
                <a:sym typeface="Arial"/>
              </a:rPr>
              <a:t>16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p:nvPr/>
        </p:nvSpPr>
        <p:spPr>
          <a:xfrm>
            <a:off x="8587651" y="799758"/>
            <a:ext cx="11943136" cy="16625"/>
          </a:xfrm>
          <a:custGeom>
            <a:rect b="b" l="l" r="r" t="t"/>
            <a:pathLst>
              <a:path extrusionOk="0" h="69850" w="50177759">
                <a:moveTo>
                  <a:pt x="49886930" y="0"/>
                </a:moveTo>
                <a:lnTo>
                  <a:pt x="0" y="0"/>
                </a:lnTo>
                <a:lnTo>
                  <a:pt x="0" y="69850"/>
                </a:lnTo>
                <a:lnTo>
                  <a:pt x="50177759" y="69850"/>
                </a:lnTo>
                <a:lnTo>
                  <a:pt x="50177759" y="0"/>
                </a:lnTo>
                <a:close/>
              </a:path>
            </a:pathLst>
          </a:custGeom>
          <a:solidFill>
            <a:srgbClr val="000000"/>
          </a:solidFill>
          <a:ln>
            <a:noFill/>
          </a:ln>
        </p:spPr>
      </p:sp>
      <p:sp>
        <p:nvSpPr>
          <p:cNvPr id="160" name="Google Shape;160;p16"/>
          <p:cNvSpPr/>
          <p:nvPr/>
        </p:nvSpPr>
        <p:spPr>
          <a:xfrm>
            <a:off x="16694791" y="704117"/>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txBox="1"/>
          <p:nvPr/>
        </p:nvSpPr>
        <p:spPr>
          <a:xfrm>
            <a:off x="3135980" y="5394811"/>
            <a:ext cx="7801868" cy="794004"/>
          </a:xfrm>
          <a:prstGeom prst="rect">
            <a:avLst/>
          </a:prstGeom>
          <a:noFill/>
          <a:ln>
            <a:noFill/>
          </a:ln>
        </p:spPr>
        <p:txBody>
          <a:bodyPr anchorCtr="0" anchor="t" bIns="0" lIns="0" spcFirstLastPara="1" rIns="0" wrap="square" tIns="0">
            <a:noAutofit/>
          </a:bodyPr>
          <a:lstStyle/>
          <a:p>
            <a:pPr indent="0" lvl="0" marL="0" marR="0" rtl="0" algn="l">
              <a:lnSpc>
                <a:spcPct val="110964"/>
              </a:lnSpc>
              <a:spcBef>
                <a:spcPts val="0"/>
              </a:spcBef>
              <a:spcAft>
                <a:spcPts val="0"/>
              </a:spcAft>
              <a:buNone/>
            </a:pPr>
            <a:r>
              <a:rPr lang="en-US" sz="2800">
                <a:solidFill>
                  <a:srgbClr val="9C6F00"/>
                </a:solidFill>
                <a:latin typeface="Arial"/>
                <a:ea typeface="Arial"/>
                <a:cs typeface="Arial"/>
                <a:sym typeface="Arial"/>
              </a:rPr>
              <a:t>Addresses Major </a:t>
            </a:r>
            <a:r>
              <a:rPr lang="en-US" sz="2799">
                <a:solidFill>
                  <a:srgbClr val="9C6F00"/>
                </a:solidFill>
                <a:latin typeface="Arial"/>
                <a:ea typeface="Arial"/>
                <a:cs typeface="Arial"/>
                <a:sym typeface="Arial"/>
              </a:rPr>
              <a:t>Industry</a:t>
            </a:r>
            <a:endParaRPr/>
          </a:p>
          <a:p>
            <a:pPr indent="0" lvl="0" marL="0" marR="0" rtl="0" algn="l">
              <a:lnSpc>
                <a:spcPct val="111039"/>
              </a:lnSpc>
              <a:spcBef>
                <a:spcPts val="0"/>
              </a:spcBef>
              <a:spcAft>
                <a:spcPts val="0"/>
              </a:spcAft>
              <a:buNone/>
            </a:pPr>
            <a:r>
              <a:rPr lang="en-US" sz="2799">
                <a:solidFill>
                  <a:srgbClr val="9C6F00"/>
                </a:solidFill>
                <a:latin typeface="Arial"/>
                <a:ea typeface="Arial"/>
                <a:cs typeface="Arial"/>
                <a:sym typeface="Arial"/>
              </a:rPr>
              <a:t>Problem</a:t>
            </a:r>
            <a:endParaRPr/>
          </a:p>
        </p:txBody>
      </p:sp>
      <p:pic>
        <p:nvPicPr>
          <p:cNvPr id="162" name="Google Shape;162;p16"/>
          <p:cNvPicPr preferRelativeResize="0"/>
          <p:nvPr/>
        </p:nvPicPr>
        <p:blipFill rotWithShape="1">
          <a:blip r:embed="rId3">
            <a:alphaModFix/>
          </a:blip>
          <a:srcRect b="0" l="0" r="0" t="0"/>
          <a:stretch/>
        </p:blipFill>
        <p:spPr>
          <a:xfrm>
            <a:off x="1980778" y="5375761"/>
            <a:ext cx="984248" cy="984248"/>
          </a:xfrm>
          <a:prstGeom prst="rect">
            <a:avLst/>
          </a:prstGeom>
          <a:noFill/>
          <a:ln>
            <a:noFill/>
          </a:ln>
        </p:spPr>
      </p:pic>
      <p:pic>
        <p:nvPicPr>
          <p:cNvPr id="163" name="Google Shape;163;p16"/>
          <p:cNvPicPr preferRelativeResize="0"/>
          <p:nvPr/>
        </p:nvPicPr>
        <p:blipFill rotWithShape="1">
          <a:blip r:embed="rId4">
            <a:alphaModFix/>
          </a:blip>
          <a:srcRect b="0" l="0" r="0" t="0"/>
          <a:stretch/>
        </p:blipFill>
        <p:spPr>
          <a:xfrm>
            <a:off x="1980778" y="8158694"/>
            <a:ext cx="968507" cy="968507"/>
          </a:xfrm>
          <a:prstGeom prst="rect">
            <a:avLst/>
          </a:prstGeom>
          <a:noFill/>
          <a:ln>
            <a:noFill/>
          </a:ln>
        </p:spPr>
      </p:pic>
      <p:pic>
        <p:nvPicPr>
          <p:cNvPr id="164" name="Google Shape;164;p16"/>
          <p:cNvPicPr preferRelativeResize="0"/>
          <p:nvPr/>
        </p:nvPicPr>
        <p:blipFill rotWithShape="1">
          <a:blip r:embed="rId5">
            <a:alphaModFix/>
          </a:blip>
          <a:srcRect b="0" l="0" r="0" t="0"/>
          <a:stretch/>
        </p:blipFill>
        <p:spPr>
          <a:xfrm>
            <a:off x="10294530" y="2247508"/>
            <a:ext cx="862826" cy="855276"/>
          </a:xfrm>
          <a:prstGeom prst="rect">
            <a:avLst/>
          </a:prstGeom>
          <a:noFill/>
          <a:ln>
            <a:noFill/>
          </a:ln>
        </p:spPr>
      </p:pic>
      <p:grpSp>
        <p:nvGrpSpPr>
          <p:cNvPr id="165" name="Google Shape;165;p16"/>
          <p:cNvGrpSpPr/>
          <p:nvPr/>
        </p:nvGrpSpPr>
        <p:grpSpPr>
          <a:xfrm>
            <a:off x="11388851" y="2219861"/>
            <a:ext cx="5091098" cy="2491094"/>
            <a:chOff x="0" y="19050"/>
            <a:chExt cx="6788131" cy="3321460"/>
          </a:xfrm>
        </p:grpSpPr>
        <p:sp>
          <p:nvSpPr>
            <p:cNvPr id="166" name="Google Shape;166;p16"/>
            <p:cNvSpPr txBox="1"/>
            <p:nvPr/>
          </p:nvSpPr>
          <p:spPr>
            <a:xfrm>
              <a:off x="0" y="1383440"/>
              <a:ext cx="6788131" cy="195707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1800">
                  <a:solidFill>
                    <a:srgbClr val="000000"/>
                  </a:solidFill>
                  <a:latin typeface="Arial"/>
                  <a:ea typeface="Arial"/>
                  <a:cs typeface="Arial"/>
                  <a:sym typeface="Arial"/>
                </a:rPr>
                <a:t>Managed by a team of savvy entrepreneurs with significant background in building and selling startups, market-defining product and services. Our team has over 25 years experience in this space with a proven track record to deliver.</a:t>
              </a:r>
              <a:endParaRPr/>
            </a:p>
          </p:txBody>
        </p:sp>
        <p:sp>
          <p:nvSpPr>
            <p:cNvPr id="167" name="Google Shape;167;p16"/>
            <p:cNvSpPr txBox="1"/>
            <p:nvPr/>
          </p:nvSpPr>
          <p:spPr>
            <a:xfrm>
              <a:off x="0" y="19050"/>
              <a:ext cx="6788131" cy="1065022"/>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None/>
              </a:pPr>
              <a:r>
                <a:rPr lang="en-US" sz="2800">
                  <a:solidFill>
                    <a:srgbClr val="9C6F00"/>
                  </a:solidFill>
                  <a:latin typeface="Arial"/>
                  <a:ea typeface="Arial"/>
                  <a:cs typeface="Arial"/>
                  <a:sym typeface="Arial"/>
                </a:rPr>
                <a:t>Proven Management With History of Success</a:t>
              </a:r>
              <a:endParaRPr/>
            </a:p>
          </p:txBody>
        </p:sp>
      </p:grpSp>
      <p:pic>
        <p:nvPicPr>
          <p:cNvPr id="168" name="Google Shape;168;p16"/>
          <p:cNvPicPr preferRelativeResize="0"/>
          <p:nvPr/>
        </p:nvPicPr>
        <p:blipFill rotWithShape="1">
          <a:blip r:embed="rId6">
            <a:alphaModFix/>
          </a:blip>
          <a:srcRect b="0" l="0" r="0" t="0"/>
          <a:stretch/>
        </p:blipFill>
        <p:spPr>
          <a:xfrm>
            <a:off x="10135227" y="5375761"/>
            <a:ext cx="862826" cy="1015089"/>
          </a:xfrm>
          <a:prstGeom prst="rect">
            <a:avLst/>
          </a:prstGeom>
          <a:noFill/>
          <a:ln>
            <a:noFill/>
          </a:ln>
        </p:spPr>
      </p:pic>
      <p:pic>
        <p:nvPicPr>
          <p:cNvPr id="169" name="Google Shape;169;p16"/>
          <p:cNvPicPr preferRelativeResize="0"/>
          <p:nvPr/>
        </p:nvPicPr>
        <p:blipFill rotWithShape="1">
          <a:blip r:embed="rId7">
            <a:alphaModFix/>
          </a:blip>
          <a:srcRect b="0" l="0" r="0" t="0"/>
          <a:stretch/>
        </p:blipFill>
        <p:spPr>
          <a:xfrm>
            <a:off x="10152039" y="8107687"/>
            <a:ext cx="846014" cy="1057517"/>
          </a:xfrm>
          <a:prstGeom prst="rect">
            <a:avLst/>
          </a:prstGeom>
          <a:noFill/>
          <a:ln>
            <a:noFill/>
          </a:ln>
        </p:spPr>
      </p:pic>
      <p:sp>
        <p:nvSpPr>
          <p:cNvPr id="170" name="Google Shape;170;p16"/>
          <p:cNvSpPr/>
          <p:nvPr/>
        </p:nvSpPr>
        <p:spPr>
          <a:xfrm>
            <a:off x="-96250" y="4983929"/>
            <a:ext cx="18859041" cy="35247"/>
          </a:xfrm>
          <a:custGeom>
            <a:rect b="b" l="l" r="r" t="t"/>
            <a:pathLst>
              <a:path extrusionOk="0" h="69850" w="37373802">
                <a:moveTo>
                  <a:pt x="37082971" y="0"/>
                </a:moveTo>
                <a:lnTo>
                  <a:pt x="0" y="0"/>
                </a:lnTo>
                <a:lnTo>
                  <a:pt x="0" y="69850"/>
                </a:lnTo>
                <a:lnTo>
                  <a:pt x="37373802" y="69850"/>
                </a:lnTo>
                <a:lnTo>
                  <a:pt x="37373802" y="0"/>
                </a:lnTo>
                <a:close/>
              </a:path>
            </a:pathLst>
          </a:custGeom>
          <a:solidFill>
            <a:srgbClr val="BF8B57"/>
          </a:solidFill>
          <a:ln>
            <a:noFill/>
          </a:ln>
        </p:spPr>
      </p:sp>
      <p:sp>
        <p:nvSpPr>
          <p:cNvPr id="171" name="Google Shape;171;p16"/>
          <p:cNvSpPr/>
          <p:nvPr/>
        </p:nvSpPr>
        <p:spPr>
          <a:xfrm>
            <a:off x="-96250" y="7738598"/>
            <a:ext cx="18859041" cy="35247"/>
          </a:xfrm>
          <a:custGeom>
            <a:rect b="b" l="l" r="r" t="t"/>
            <a:pathLst>
              <a:path extrusionOk="0" h="69850" w="37373802">
                <a:moveTo>
                  <a:pt x="37082971" y="0"/>
                </a:moveTo>
                <a:lnTo>
                  <a:pt x="0" y="0"/>
                </a:lnTo>
                <a:lnTo>
                  <a:pt x="0" y="69850"/>
                </a:lnTo>
                <a:lnTo>
                  <a:pt x="37373802" y="69850"/>
                </a:lnTo>
                <a:lnTo>
                  <a:pt x="37373802" y="0"/>
                </a:lnTo>
                <a:close/>
              </a:path>
            </a:pathLst>
          </a:custGeom>
          <a:solidFill>
            <a:srgbClr val="BF8B57"/>
          </a:solidFill>
          <a:ln>
            <a:noFill/>
          </a:ln>
        </p:spPr>
      </p:sp>
      <p:pic>
        <p:nvPicPr>
          <p:cNvPr id="172" name="Google Shape;172;p16"/>
          <p:cNvPicPr preferRelativeResize="0"/>
          <p:nvPr/>
        </p:nvPicPr>
        <p:blipFill rotWithShape="1">
          <a:blip r:embed="rId8">
            <a:alphaModFix/>
          </a:blip>
          <a:srcRect b="0" l="0" r="0" t="0"/>
          <a:stretch/>
        </p:blipFill>
        <p:spPr>
          <a:xfrm>
            <a:off x="1996518" y="2247508"/>
            <a:ext cx="952767" cy="952767"/>
          </a:xfrm>
          <a:prstGeom prst="rect">
            <a:avLst/>
          </a:prstGeom>
          <a:noFill/>
          <a:ln>
            <a:noFill/>
          </a:ln>
        </p:spPr>
      </p:pic>
      <p:sp>
        <p:nvSpPr>
          <p:cNvPr id="173" name="Google Shape;173;p16"/>
          <p:cNvSpPr txBox="1"/>
          <p:nvPr/>
        </p:nvSpPr>
        <p:spPr>
          <a:xfrm>
            <a:off x="869397" y="229029"/>
            <a:ext cx="7953165" cy="1108344"/>
          </a:xfrm>
          <a:prstGeom prst="rect">
            <a:avLst/>
          </a:prstGeom>
          <a:noFill/>
          <a:ln>
            <a:noFill/>
          </a:ln>
        </p:spPr>
        <p:txBody>
          <a:bodyPr anchorCtr="0" anchor="t" bIns="0" lIns="0" spcFirstLastPara="1" rIns="0" wrap="square" tIns="0">
            <a:noAutofit/>
          </a:bodyPr>
          <a:lstStyle/>
          <a:p>
            <a:pPr indent="0" lvl="0" marL="0" marR="0" rtl="0" algn="l">
              <a:lnSpc>
                <a:spcPct val="126000"/>
              </a:lnSpc>
              <a:spcBef>
                <a:spcPts val="0"/>
              </a:spcBef>
              <a:spcAft>
                <a:spcPts val="0"/>
              </a:spcAft>
              <a:buNone/>
            </a:pPr>
            <a:r>
              <a:rPr lang="en-US" sz="7000">
                <a:solidFill>
                  <a:srgbClr val="C7B189"/>
                </a:solidFill>
                <a:latin typeface="Arial"/>
                <a:ea typeface="Arial"/>
                <a:cs typeface="Arial"/>
                <a:sym typeface="Arial"/>
              </a:rPr>
              <a:t>Why Invest in Us?</a:t>
            </a:r>
            <a:endParaRPr/>
          </a:p>
        </p:txBody>
      </p:sp>
      <p:sp>
        <p:nvSpPr>
          <p:cNvPr id="174" name="Google Shape;174;p16"/>
          <p:cNvSpPr txBox="1"/>
          <p:nvPr/>
        </p:nvSpPr>
        <p:spPr>
          <a:xfrm>
            <a:off x="3135979" y="6340959"/>
            <a:ext cx="5451671" cy="1159163"/>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1800">
                <a:solidFill>
                  <a:srgbClr val="000000"/>
                </a:solidFill>
                <a:latin typeface="Arial"/>
                <a:ea typeface="Arial"/>
                <a:cs typeface="Arial"/>
                <a:sym typeface="Arial"/>
              </a:rPr>
              <a:t>Whe</a:t>
            </a:r>
            <a:r>
              <a:rPr lang="en-US" sz="1800" u="none">
                <a:solidFill>
                  <a:srgbClr val="000000"/>
                </a:solidFill>
                <a:latin typeface="Arial"/>
                <a:ea typeface="Arial"/>
                <a:cs typeface="Arial"/>
                <a:sym typeface="Arial"/>
              </a:rPr>
              <a:t>ther it is for leisure or for business, our demographic of high-end travelers want more than just a place to stay--they want the </a:t>
            </a:r>
            <a:r>
              <a:rPr lang="en-US" sz="1800">
                <a:solidFill>
                  <a:srgbClr val="000000"/>
                </a:solidFill>
                <a:latin typeface="Arial"/>
                <a:ea typeface="Arial"/>
                <a:cs typeface="Arial"/>
                <a:sym typeface="Arial"/>
              </a:rPr>
              <a:t>e</a:t>
            </a:r>
            <a:r>
              <a:rPr lang="en-US" sz="1800" u="none">
                <a:solidFill>
                  <a:srgbClr val="000000"/>
                </a:solidFill>
                <a:latin typeface="Arial"/>
                <a:ea typeface="Arial"/>
                <a:cs typeface="Arial"/>
                <a:sym typeface="Arial"/>
              </a:rPr>
              <a:t>xperience and everything taken care of for them.</a:t>
            </a:r>
            <a:endParaRPr/>
          </a:p>
        </p:txBody>
      </p:sp>
      <p:grpSp>
        <p:nvGrpSpPr>
          <p:cNvPr id="175" name="Google Shape;175;p16"/>
          <p:cNvGrpSpPr/>
          <p:nvPr/>
        </p:nvGrpSpPr>
        <p:grpSpPr>
          <a:xfrm>
            <a:off x="3135980" y="2219861"/>
            <a:ext cx="4788537" cy="2100570"/>
            <a:chOff x="0" y="19050"/>
            <a:chExt cx="6384716" cy="2800760"/>
          </a:xfrm>
        </p:grpSpPr>
        <p:sp>
          <p:nvSpPr>
            <p:cNvPr id="176" name="Google Shape;176;p16"/>
            <p:cNvSpPr txBox="1"/>
            <p:nvPr/>
          </p:nvSpPr>
          <p:spPr>
            <a:xfrm>
              <a:off x="0" y="862740"/>
              <a:ext cx="6384716" cy="195707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1800">
                  <a:solidFill>
                    <a:srgbClr val="000000"/>
                  </a:solidFill>
                  <a:latin typeface="Arial"/>
                  <a:ea typeface="Arial"/>
                  <a:cs typeface="Arial"/>
                  <a:sym typeface="Arial"/>
                </a:rPr>
                <a:t>Focused on CAN/US $13.4 B opportunity representing a demand for a local tailored experience in accommodations and luxury services that is not being properly serviced in Toronto.</a:t>
              </a:r>
              <a:endParaRPr/>
            </a:p>
          </p:txBody>
        </p:sp>
        <p:sp>
          <p:nvSpPr>
            <p:cNvPr id="177" name="Google Shape;177;p16"/>
            <p:cNvSpPr txBox="1"/>
            <p:nvPr/>
          </p:nvSpPr>
          <p:spPr>
            <a:xfrm>
              <a:off x="0" y="19050"/>
              <a:ext cx="6384716" cy="544322"/>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None/>
              </a:pPr>
              <a:r>
                <a:rPr lang="en-US" sz="2800">
                  <a:solidFill>
                    <a:srgbClr val="9C6F00"/>
                  </a:solidFill>
                  <a:latin typeface="Arial"/>
                  <a:ea typeface="Arial"/>
                  <a:cs typeface="Arial"/>
                  <a:sym typeface="Arial"/>
                </a:rPr>
                <a:t>Significant Market Size</a:t>
              </a:r>
              <a:endParaRPr/>
            </a:p>
          </p:txBody>
        </p:sp>
      </p:grpSp>
      <p:grpSp>
        <p:nvGrpSpPr>
          <p:cNvPr id="178" name="Google Shape;178;p16"/>
          <p:cNvGrpSpPr/>
          <p:nvPr/>
        </p:nvGrpSpPr>
        <p:grpSpPr>
          <a:xfrm>
            <a:off x="3135980" y="8121974"/>
            <a:ext cx="4788537" cy="1805295"/>
            <a:chOff x="0" y="19050"/>
            <a:chExt cx="6384716" cy="2407060"/>
          </a:xfrm>
        </p:grpSpPr>
        <p:sp>
          <p:nvSpPr>
            <p:cNvPr id="179" name="Google Shape;179;p16"/>
            <p:cNvSpPr txBox="1"/>
            <p:nvPr/>
          </p:nvSpPr>
          <p:spPr>
            <a:xfrm>
              <a:off x="0" y="862740"/>
              <a:ext cx="6384716" cy="156337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1800">
                  <a:solidFill>
                    <a:srgbClr val="000000"/>
                  </a:solidFill>
                  <a:latin typeface="Arial"/>
                  <a:ea typeface="Arial"/>
                  <a:cs typeface="Arial"/>
                  <a:sym typeface="Arial"/>
                </a:rPr>
                <a:t>The initial focus is Yorkville. Future expansion will be easily duplicated in other prime locations in Toronto, followed by other cities outside of Toronto.</a:t>
              </a:r>
              <a:endParaRPr/>
            </a:p>
          </p:txBody>
        </p:sp>
        <p:sp>
          <p:nvSpPr>
            <p:cNvPr id="180" name="Google Shape;180;p16"/>
            <p:cNvSpPr txBox="1"/>
            <p:nvPr/>
          </p:nvSpPr>
          <p:spPr>
            <a:xfrm>
              <a:off x="0" y="19050"/>
              <a:ext cx="6384716" cy="544322"/>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None/>
              </a:pPr>
              <a:r>
                <a:rPr lang="en-US" sz="2800">
                  <a:solidFill>
                    <a:srgbClr val="9C6F00"/>
                  </a:solidFill>
                  <a:latin typeface="Arial"/>
                  <a:ea typeface="Arial"/>
                  <a:cs typeface="Arial"/>
                  <a:sym typeface="Arial"/>
                </a:rPr>
                <a:t>Scalability</a:t>
              </a:r>
              <a:endParaRPr/>
            </a:p>
          </p:txBody>
        </p:sp>
      </p:grpSp>
      <p:grpSp>
        <p:nvGrpSpPr>
          <p:cNvPr id="181" name="Google Shape;181;p16"/>
          <p:cNvGrpSpPr/>
          <p:nvPr/>
        </p:nvGrpSpPr>
        <p:grpSpPr>
          <a:xfrm>
            <a:off x="11388851" y="5390048"/>
            <a:ext cx="5091098" cy="1214745"/>
            <a:chOff x="0" y="19050"/>
            <a:chExt cx="6788131" cy="1619660"/>
          </a:xfrm>
        </p:grpSpPr>
        <p:sp>
          <p:nvSpPr>
            <p:cNvPr id="182" name="Google Shape;182;p16"/>
            <p:cNvSpPr txBox="1"/>
            <p:nvPr/>
          </p:nvSpPr>
          <p:spPr>
            <a:xfrm>
              <a:off x="0" y="862740"/>
              <a:ext cx="6788131" cy="77597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1800">
                  <a:solidFill>
                    <a:srgbClr val="000000"/>
                  </a:solidFill>
                  <a:latin typeface="Arial"/>
                  <a:ea typeface="Arial"/>
                  <a:cs typeface="Arial"/>
                  <a:sym typeface="Arial"/>
                </a:rPr>
                <a:t>Operates a fee services business that yields consistent high margins.</a:t>
              </a:r>
              <a:endParaRPr/>
            </a:p>
          </p:txBody>
        </p:sp>
        <p:sp>
          <p:nvSpPr>
            <p:cNvPr id="183" name="Google Shape;183;p16"/>
            <p:cNvSpPr txBox="1"/>
            <p:nvPr/>
          </p:nvSpPr>
          <p:spPr>
            <a:xfrm>
              <a:off x="0" y="19050"/>
              <a:ext cx="6788131" cy="544322"/>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None/>
              </a:pPr>
              <a:r>
                <a:rPr lang="en-US" sz="2800">
                  <a:solidFill>
                    <a:srgbClr val="9C6F00"/>
                  </a:solidFill>
                  <a:latin typeface="Arial"/>
                  <a:ea typeface="Arial"/>
                  <a:cs typeface="Arial"/>
                  <a:sym typeface="Arial"/>
                </a:rPr>
                <a:t>Multi-source Revenue Model</a:t>
              </a:r>
              <a:endParaRPr/>
            </a:p>
          </p:txBody>
        </p:sp>
      </p:grpSp>
      <p:grpSp>
        <p:nvGrpSpPr>
          <p:cNvPr id="184" name="Google Shape;184;p16"/>
          <p:cNvGrpSpPr/>
          <p:nvPr/>
        </p:nvGrpSpPr>
        <p:grpSpPr>
          <a:xfrm>
            <a:off x="11388851" y="8172981"/>
            <a:ext cx="5091098" cy="1214745"/>
            <a:chOff x="0" y="19050"/>
            <a:chExt cx="6788131" cy="1619660"/>
          </a:xfrm>
        </p:grpSpPr>
        <p:sp>
          <p:nvSpPr>
            <p:cNvPr id="185" name="Google Shape;185;p16"/>
            <p:cNvSpPr txBox="1"/>
            <p:nvPr/>
          </p:nvSpPr>
          <p:spPr>
            <a:xfrm>
              <a:off x="0" y="862740"/>
              <a:ext cx="6788131" cy="77597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1800">
                  <a:solidFill>
                    <a:srgbClr val="000000"/>
                  </a:solidFill>
                  <a:latin typeface="Arial"/>
                  <a:ea typeface="Arial"/>
                  <a:cs typeface="Arial"/>
                  <a:sym typeface="Arial"/>
                </a:rPr>
                <a:t>The industry has raised money at multiple(5-10) times of revenue valuations.</a:t>
              </a:r>
              <a:endParaRPr/>
            </a:p>
          </p:txBody>
        </p:sp>
        <p:sp>
          <p:nvSpPr>
            <p:cNvPr id="186" name="Google Shape;186;p16"/>
            <p:cNvSpPr txBox="1"/>
            <p:nvPr/>
          </p:nvSpPr>
          <p:spPr>
            <a:xfrm>
              <a:off x="0" y="19050"/>
              <a:ext cx="6788131" cy="544322"/>
            </a:xfrm>
            <a:prstGeom prst="rect">
              <a:avLst/>
            </a:prstGeom>
            <a:noFill/>
            <a:ln>
              <a:noFill/>
            </a:ln>
          </p:spPr>
          <p:txBody>
            <a:bodyPr anchorCtr="0" anchor="t" bIns="0" lIns="0" spcFirstLastPara="1" rIns="0" wrap="square" tIns="0">
              <a:noAutofit/>
            </a:bodyPr>
            <a:lstStyle/>
            <a:p>
              <a:pPr indent="0" lvl="0" marL="0" marR="0" rtl="0" algn="l">
                <a:lnSpc>
                  <a:spcPct val="111000"/>
                </a:lnSpc>
                <a:spcBef>
                  <a:spcPts val="0"/>
                </a:spcBef>
                <a:spcAft>
                  <a:spcPts val="0"/>
                </a:spcAft>
                <a:buNone/>
              </a:pPr>
              <a:r>
                <a:rPr lang="en-US" sz="2800">
                  <a:solidFill>
                    <a:srgbClr val="9C6F00"/>
                  </a:solidFill>
                  <a:latin typeface="Arial"/>
                  <a:ea typeface="Arial"/>
                  <a:cs typeface="Arial"/>
                  <a:sym typeface="Arial"/>
                </a:rPr>
                <a:t>Sold at High Valuations</a:t>
              </a:r>
              <a:endParaRPr/>
            </a:p>
          </p:txBody>
        </p:sp>
      </p:grpSp>
      <p:sp>
        <p:nvSpPr>
          <p:cNvPr id="187" name="Google Shape;187;p16"/>
          <p:cNvSpPr txBox="1"/>
          <p:nvPr/>
        </p:nvSpPr>
        <p:spPr>
          <a:xfrm>
            <a:off x="1028700" y="9549553"/>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03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17"/>
          <p:cNvGrpSpPr/>
          <p:nvPr/>
        </p:nvGrpSpPr>
        <p:grpSpPr>
          <a:xfrm>
            <a:off x="1012265" y="2073801"/>
            <a:ext cx="3738563" cy="7184499"/>
            <a:chOff x="685800" y="1640114"/>
            <a:chExt cx="2492375" cy="4789665"/>
          </a:xfrm>
        </p:grpSpPr>
        <p:sp>
          <p:nvSpPr>
            <p:cNvPr id="193" name="Google Shape;193;p17"/>
            <p:cNvSpPr/>
            <p:nvPr/>
          </p:nvSpPr>
          <p:spPr>
            <a:xfrm>
              <a:off x="685800" y="3528838"/>
              <a:ext cx="2492375" cy="2900941"/>
            </a:xfrm>
            <a:custGeom>
              <a:rect b="b" l="l" r="r" t="t"/>
              <a:pathLst>
                <a:path extrusionOk="0" h="2181225" w="220027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194" name="Google Shape;194;p17"/>
            <p:cNvSpPr/>
            <p:nvPr/>
          </p:nvSpPr>
          <p:spPr>
            <a:xfrm>
              <a:off x="1109075" y="1640114"/>
              <a:ext cx="1645824" cy="1917422"/>
            </a:xfrm>
            <a:custGeom>
              <a:rect b="b" l="l" r="r" t="t"/>
              <a:pathLst>
                <a:path extrusionOk="0" h="1420397" w="1219200">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DDD9C3"/>
                </a:gs>
                <a:gs pos="100000">
                  <a:srgbClr val="DDD9C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nvGrpSpPr>
          <p:cNvPr id="195" name="Google Shape;195;p17"/>
          <p:cNvGrpSpPr/>
          <p:nvPr/>
        </p:nvGrpSpPr>
        <p:grpSpPr>
          <a:xfrm>
            <a:off x="5150146" y="2073801"/>
            <a:ext cx="3815785" cy="7184498"/>
            <a:chOff x="3444386" y="1640114"/>
            <a:chExt cx="2543856" cy="4789665"/>
          </a:xfrm>
        </p:grpSpPr>
        <p:grpSp>
          <p:nvGrpSpPr>
            <p:cNvPr id="196" name="Google Shape;196;p17"/>
            <p:cNvGrpSpPr/>
            <p:nvPr/>
          </p:nvGrpSpPr>
          <p:grpSpPr>
            <a:xfrm>
              <a:off x="3444386" y="3528838"/>
              <a:ext cx="2543856" cy="2900941"/>
              <a:chOff x="3444386" y="3528838"/>
              <a:chExt cx="2543856" cy="2900941"/>
            </a:xfrm>
          </p:grpSpPr>
          <p:sp>
            <p:nvSpPr>
              <p:cNvPr id="197" name="Google Shape;197;p17"/>
              <p:cNvSpPr/>
              <p:nvPr/>
            </p:nvSpPr>
            <p:spPr>
              <a:xfrm>
                <a:off x="3444386" y="3528838"/>
                <a:ext cx="2492375" cy="2900941"/>
              </a:xfrm>
              <a:custGeom>
                <a:rect b="b" l="l" r="r" t="t"/>
                <a:pathLst>
                  <a:path extrusionOk="0" h="2181225" w="220027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198" name="Google Shape;198;p17"/>
              <p:cNvSpPr/>
              <p:nvPr/>
            </p:nvSpPr>
            <p:spPr>
              <a:xfrm>
                <a:off x="3539409" y="4461179"/>
                <a:ext cx="2448833" cy="156966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Target customer wants to stay in specific areas that tailor to their tastes and needs</a:t>
                </a:r>
                <a:endParaRPr/>
              </a:p>
              <a:p>
                <a:pPr indent="-285750" lvl="0" marL="285750" marR="0" rtl="0" algn="l">
                  <a:lnSpc>
                    <a:spcPct val="15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No longer interested in traditional corporate housing in Financial District</a:t>
                </a:r>
                <a:endParaRPr/>
              </a:p>
              <a:p>
                <a:pPr indent="-285750" lvl="0" marL="285750" marR="0" rtl="0" algn="l">
                  <a:lnSpc>
                    <a:spcPct val="15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Larger emphasis on more local neighborhoods with restaurants, bars and entertainment and high-end retail</a:t>
                </a:r>
                <a:endParaRPr sz="1800">
                  <a:solidFill>
                    <a:srgbClr val="595959"/>
                  </a:solidFill>
                  <a:latin typeface="Arial"/>
                  <a:ea typeface="Arial"/>
                  <a:cs typeface="Arial"/>
                  <a:sym typeface="Arial"/>
                </a:endParaRPr>
              </a:p>
            </p:txBody>
          </p:sp>
        </p:grpSp>
        <p:grpSp>
          <p:nvGrpSpPr>
            <p:cNvPr id="199" name="Google Shape;199;p17"/>
            <p:cNvGrpSpPr/>
            <p:nvPr/>
          </p:nvGrpSpPr>
          <p:grpSpPr>
            <a:xfrm>
              <a:off x="3911203" y="1640114"/>
              <a:ext cx="1645824" cy="1917422"/>
              <a:chOff x="1466850" y="1925222"/>
              <a:chExt cx="1219200" cy="1420397"/>
            </a:xfrm>
          </p:grpSpPr>
          <p:sp>
            <p:nvSpPr>
              <p:cNvPr id="200" name="Google Shape;200;p17"/>
              <p:cNvSpPr/>
              <p:nvPr/>
            </p:nvSpPr>
            <p:spPr>
              <a:xfrm>
                <a:off x="1466850" y="1925222"/>
                <a:ext cx="1219200" cy="1420397"/>
              </a:xfrm>
              <a:custGeom>
                <a:rect b="b" l="l" r="r" t="t"/>
                <a:pathLst>
                  <a:path extrusionOk="0" h="1420397" w="1219200">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C5D8F1"/>
                  </a:gs>
                  <a:gs pos="100000">
                    <a:srgbClr val="C5D8F1"/>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01" name="Google Shape;201;p17"/>
              <p:cNvSpPr/>
              <p:nvPr/>
            </p:nvSpPr>
            <p:spPr>
              <a:xfrm>
                <a:off x="1628410" y="2086783"/>
                <a:ext cx="896081" cy="89608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grpSp>
        <p:nvGrpSpPr>
          <p:cNvPr id="202" name="Google Shape;202;p17"/>
          <p:cNvGrpSpPr/>
          <p:nvPr/>
        </p:nvGrpSpPr>
        <p:grpSpPr>
          <a:xfrm>
            <a:off x="13537175" y="2073801"/>
            <a:ext cx="3738563" cy="7137770"/>
            <a:chOff x="9035740" y="1640114"/>
            <a:chExt cx="2492375" cy="4758513"/>
          </a:xfrm>
        </p:grpSpPr>
        <p:sp>
          <p:nvSpPr>
            <p:cNvPr id="203" name="Google Shape;203;p17"/>
            <p:cNvSpPr/>
            <p:nvPr/>
          </p:nvSpPr>
          <p:spPr>
            <a:xfrm>
              <a:off x="9035740" y="3528838"/>
              <a:ext cx="2492375" cy="2869789"/>
            </a:xfrm>
            <a:custGeom>
              <a:rect b="b" l="l" r="r" t="t"/>
              <a:pathLst>
                <a:path extrusionOk="0" h="2181225" w="220027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nvGrpSpPr>
            <p:cNvPr id="204" name="Google Shape;204;p17"/>
            <p:cNvGrpSpPr/>
            <p:nvPr/>
          </p:nvGrpSpPr>
          <p:grpSpPr>
            <a:xfrm>
              <a:off x="9437100" y="1640114"/>
              <a:ext cx="1645824" cy="1917422"/>
              <a:chOff x="1466850" y="1925222"/>
              <a:chExt cx="1219200" cy="1420397"/>
            </a:xfrm>
          </p:grpSpPr>
          <p:sp>
            <p:nvSpPr>
              <p:cNvPr id="205" name="Google Shape;205;p17"/>
              <p:cNvSpPr/>
              <p:nvPr/>
            </p:nvSpPr>
            <p:spPr>
              <a:xfrm>
                <a:off x="1466850" y="1925222"/>
                <a:ext cx="1219200" cy="1420397"/>
              </a:xfrm>
              <a:custGeom>
                <a:rect b="b" l="l" r="r" t="t"/>
                <a:pathLst>
                  <a:path extrusionOk="0" h="1420397" w="1219200">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DAE5F1"/>
                  </a:gs>
                  <a:gs pos="100000">
                    <a:srgbClr val="DAE5F1"/>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06" name="Google Shape;206;p17"/>
              <p:cNvSpPr/>
              <p:nvPr/>
            </p:nvSpPr>
            <p:spPr>
              <a:xfrm>
                <a:off x="1628410" y="2086783"/>
                <a:ext cx="896081" cy="89608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grpSp>
        <p:nvGrpSpPr>
          <p:cNvPr id="207" name="Google Shape;207;p17"/>
          <p:cNvGrpSpPr/>
          <p:nvPr/>
        </p:nvGrpSpPr>
        <p:grpSpPr>
          <a:xfrm>
            <a:off x="9350192" y="2073801"/>
            <a:ext cx="3738563" cy="7137770"/>
            <a:chOff x="6233461" y="1382534"/>
            <a:chExt cx="2492375" cy="4758513"/>
          </a:xfrm>
        </p:grpSpPr>
        <p:sp>
          <p:nvSpPr>
            <p:cNvPr id="208" name="Google Shape;208;p17"/>
            <p:cNvSpPr/>
            <p:nvPr/>
          </p:nvSpPr>
          <p:spPr>
            <a:xfrm>
              <a:off x="6233461" y="3278554"/>
              <a:ext cx="2492375" cy="2862493"/>
            </a:xfrm>
            <a:custGeom>
              <a:rect b="b" l="l" r="r" t="t"/>
              <a:pathLst>
                <a:path extrusionOk="0" h="2181225" w="220027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nvGrpSpPr>
            <p:cNvPr id="209" name="Google Shape;209;p17"/>
            <p:cNvGrpSpPr/>
            <p:nvPr/>
          </p:nvGrpSpPr>
          <p:grpSpPr>
            <a:xfrm>
              <a:off x="6650134" y="1382534"/>
              <a:ext cx="1645824" cy="1917422"/>
              <a:chOff x="1466850" y="1925222"/>
              <a:chExt cx="1219200" cy="1420397"/>
            </a:xfrm>
          </p:grpSpPr>
          <p:sp>
            <p:nvSpPr>
              <p:cNvPr id="210" name="Google Shape;210;p17"/>
              <p:cNvSpPr/>
              <p:nvPr/>
            </p:nvSpPr>
            <p:spPr>
              <a:xfrm>
                <a:off x="1466850" y="1925222"/>
                <a:ext cx="1219200" cy="1420397"/>
              </a:xfrm>
              <a:custGeom>
                <a:rect b="b" l="l" r="r" t="t"/>
                <a:pathLst>
                  <a:path extrusionOk="0" h="1420397" w="1219200">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C4BD97"/>
                  </a:gs>
                  <a:gs pos="100000">
                    <a:srgbClr val="C4BD97"/>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11" name="Google Shape;211;p17"/>
              <p:cNvSpPr/>
              <p:nvPr/>
            </p:nvSpPr>
            <p:spPr>
              <a:xfrm>
                <a:off x="1628410" y="2086783"/>
                <a:ext cx="896081" cy="89608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sp>
        <p:nvSpPr>
          <p:cNvPr id="212" name="Google Shape;212;p17"/>
          <p:cNvSpPr/>
          <p:nvPr/>
        </p:nvSpPr>
        <p:spPr>
          <a:xfrm>
            <a:off x="-1692481" y="5152207"/>
            <a:ext cx="9144000"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51666"/>
              </a:lnSpc>
              <a:spcBef>
                <a:spcPts val="0"/>
              </a:spcBef>
              <a:spcAft>
                <a:spcPts val="0"/>
              </a:spcAft>
              <a:buNone/>
            </a:pPr>
            <a:r>
              <a:rPr lang="en-US" sz="2400">
                <a:solidFill>
                  <a:srgbClr val="000000"/>
                </a:solidFill>
                <a:latin typeface="Arial"/>
                <a:ea typeface="Arial"/>
                <a:cs typeface="Arial"/>
                <a:sym typeface="Arial"/>
              </a:rPr>
              <a:t>     High-end  Travelers Needs</a:t>
            </a:r>
            <a:endParaRPr/>
          </a:p>
          <a:p>
            <a:pPr indent="0" lvl="0" marL="0" marR="0" rtl="0" algn="ctr">
              <a:lnSpc>
                <a:spcPct val="151666"/>
              </a:lnSpc>
              <a:spcBef>
                <a:spcPts val="0"/>
              </a:spcBef>
              <a:spcAft>
                <a:spcPts val="0"/>
              </a:spcAft>
              <a:buNone/>
            </a:pPr>
            <a:r>
              <a:rPr lang="en-US" sz="2400">
                <a:solidFill>
                  <a:srgbClr val="000000"/>
                </a:solidFill>
                <a:latin typeface="Arial"/>
                <a:ea typeface="Arial"/>
                <a:cs typeface="Arial"/>
                <a:sym typeface="Arial"/>
              </a:rPr>
              <a:t>Have Changed</a:t>
            </a:r>
            <a:endParaRPr/>
          </a:p>
        </p:txBody>
      </p:sp>
      <p:sp>
        <p:nvSpPr>
          <p:cNvPr id="213" name="Google Shape;213;p17"/>
          <p:cNvSpPr/>
          <p:nvPr/>
        </p:nvSpPr>
        <p:spPr>
          <a:xfrm>
            <a:off x="2512740" y="5243614"/>
            <a:ext cx="9144000" cy="971035"/>
          </a:xfrm>
          <a:prstGeom prst="rect">
            <a:avLst/>
          </a:prstGeom>
          <a:noFill/>
          <a:ln>
            <a:noFill/>
          </a:ln>
        </p:spPr>
        <p:txBody>
          <a:bodyPr anchorCtr="0" anchor="t" bIns="45700" lIns="91425" spcFirstLastPara="1" rIns="91425" wrap="square" tIns="45700">
            <a:noAutofit/>
          </a:bodyPr>
          <a:lstStyle/>
          <a:p>
            <a:pPr indent="0" lvl="0" marL="0" marR="0" rtl="0" algn="ctr">
              <a:lnSpc>
                <a:spcPct val="151666"/>
              </a:lnSpc>
              <a:spcBef>
                <a:spcPts val="0"/>
              </a:spcBef>
              <a:spcAft>
                <a:spcPts val="0"/>
              </a:spcAft>
              <a:buNone/>
            </a:pPr>
            <a:r>
              <a:rPr lang="en-US" sz="2400">
                <a:solidFill>
                  <a:srgbClr val="000000"/>
                </a:solidFill>
                <a:latin typeface="Arial"/>
                <a:ea typeface="Arial"/>
                <a:cs typeface="Arial"/>
                <a:sym typeface="Arial"/>
              </a:rPr>
              <a:t>Luxury Housing</a:t>
            </a:r>
            <a:endParaRPr/>
          </a:p>
          <a:p>
            <a:pPr indent="0" lvl="0" marL="0" marR="0" rtl="0" algn="ctr">
              <a:lnSpc>
                <a:spcPct val="151666"/>
              </a:lnSpc>
              <a:spcBef>
                <a:spcPts val="0"/>
              </a:spcBef>
              <a:spcAft>
                <a:spcPts val="0"/>
              </a:spcAft>
              <a:buNone/>
            </a:pPr>
            <a:r>
              <a:rPr lang="en-US" sz="2400">
                <a:solidFill>
                  <a:srgbClr val="000000"/>
                </a:solidFill>
                <a:latin typeface="Arial"/>
                <a:ea typeface="Arial"/>
                <a:cs typeface="Arial"/>
                <a:sym typeface="Arial"/>
              </a:rPr>
              <a:t> Market</a:t>
            </a:r>
            <a:endParaRPr/>
          </a:p>
        </p:txBody>
      </p:sp>
      <p:sp>
        <p:nvSpPr>
          <p:cNvPr id="214" name="Google Shape;214;p17"/>
          <p:cNvSpPr txBox="1"/>
          <p:nvPr/>
        </p:nvSpPr>
        <p:spPr>
          <a:xfrm>
            <a:off x="609600" y="624456"/>
            <a:ext cx="6032066" cy="1128514"/>
          </a:xfrm>
          <a:prstGeom prst="rect">
            <a:avLst/>
          </a:prstGeom>
          <a:noFill/>
          <a:ln>
            <a:noFill/>
          </a:ln>
        </p:spPr>
        <p:txBody>
          <a:bodyPr anchorCtr="0" anchor="t" bIns="0" lIns="0" spcFirstLastPara="1" rIns="0" wrap="square" tIns="0">
            <a:noAutofit/>
          </a:bodyPr>
          <a:lstStyle/>
          <a:p>
            <a:pPr indent="0" lvl="0" marL="0" marR="0" rtl="0" algn="l">
              <a:lnSpc>
                <a:spcPct val="126000"/>
              </a:lnSpc>
              <a:spcBef>
                <a:spcPts val="0"/>
              </a:spcBef>
              <a:spcAft>
                <a:spcPts val="0"/>
              </a:spcAft>
              <a:buNone/>
            </a:pPr>
            <a:r>
              <a:rPr lang="en-US" sz="7000">
                <a:solidFill>
                  <a:srgbClr val="C7B189"/>
                </a:solidFill>
                <a:latin typeface="Arial"/>
                <a:ea typeface="Arial"/>
                <a:cs typeface="Arial"/>
                <a:sym typeface="Arial"/>
              </a:rPr>
              <a:t>Market</a:t>
            </a:r>
            <a:r>
              <a:rPr lang="en-US" sz="7000" u="none">
                <a:solidFill>
                  <a:srgbClr val="C7B189"/>
                </a:solidFill>
                <a:latin typeface="Arial"/>
                <a:ea typeface="Arial"/>
                <a:cs typeface="Arial"/>
                <a:sym typeface="Arial"/>
              </a:rPr>
              <a:t> Need</a:t>
            </a:r>
            <a:endParaRPr/>
          </a:p>
        </p:txBody>
      </p:sp>
      <p:sp>
        <p:nvSpPr>
          <p:cNvPr id="215" name="Google Shape;215;p17"/>
          <p:cNvSpPr/>
          <p:nvPr/>
        </p:nvSpPr>
        <p:spPr>
          <a:xfrm>
            <a:off x="7096533" y="1186782"/>
            <a:ext cx="11935871" cy="15576"/>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216" name="Google Shape;216;p17"/>
          <p:cNvPicPr preferRelativeResize="0"/>
          <p:nvPr/>
        </p:nvPicPr>
        <p:blipFill rotWithShape="1">
          <a:blip r:embed="rId3">
            <a:alphaModFix/>
          </a:blip>
          <a:srcRect b="0" l="0" r="0" t="0"/>
          <a:stretch/>
        </p:blipFill>
        <p:spPr>
          <a:xfrm>
            <a:off x="17041270" y="9258300"/>
            <a:ext cx="923553" cy="923553"/>
          </a:xfrm>
          <a:prstGeom prst="rect">
            <a:avLst/>
          </a:prstGeom>
          <a:noFill/>
          <a:ln>
            <a:noFill/>
          </a:ln>
        </p:spPr>
      </p:pic>
      <p:sp>
        <p:nvSpPr>
          <p:cNvPr id="217" name="Google Shape;217;p17"/>
          <p:cNvSpPr/>
          <p:nvPr/>
        </p:nvSpPr>
        <p:spPr>
          <a:xfrm>
            <a:off x="9672657" y="6263551"/>
            <a:ext cx="2876723" cy="170816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Vacancy rate: Experts say a healthy vacancy rate is between 3-5% </a:t>
            </a:r>
            <a:endParaRPr/>
          </a:p>
          <a:p>
            <a:pPr indent="-285750" lvl="0" marL="285750" marR="0" rtl="0" algn="l">
              <a:lnSpc>
                <a:spcPct val="150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Toronto vacancy rates have been way below that threshold</a:t>
            </a:r>
            <a:endParaRPr/>
          </a:p>
        </p:txBody>
      </p:sp>
      <p:sp>
        <p:nvSpPr>
          <p:cNvPr id="218" name="Google Shape;218;p17"/>
          <p:cNvSpPr/>
          <p:nvPr/>
        </p:nvSpPr>
        <p:spPr>
          <a:xfrm>
            <a:off x="6647473" y="5263747"/>
            <a:ext cx="9144000" cy="971035"/>
          </a:xfrm>
          <a:prstGeom prst="rect">
            <a:avLst/>
          </a:prstGeom>
          <a:noFill/>
          <a:ln>
            <a:noFill/>
          </a:ln>
        </p:spPr>
        <p:txBody>
          <a:bodyPr anchorCtr="0" anchor="t" bIns="45700" lIns="91425" spcFirstLastPara="1" rIns="91425" wrap="square" tIns="45700">
            <a:noAutofit/>
          </a:bodyPr>
          <a:lstStyle/>
          <a:p>
            <a:pPr indent="0" lvl="0" marL="0" marR="0" rtl="0" algn="ctr">
              <a:lnSpc>
                <a:spcPct val="151666"/>
              </a:lnSpc>
              <a:spcBef>
                <a:spcPts val="0"/>
              </a:spcBef>
              <a:spcAft>
                <a:spcPts val="0"/>
              </a:spcAft>
              <a:buNone/>
            </a:pPr>
            <a:r>
              <a:rPr lang="en-US" sz="2400">
                <a:solidFill>
                  <a:srgbClr val="000000"/>
                </a:solidFill>
                <a:latin typeface="Arial"/>
                <a:ea typeface="Arial"/>
                <a:cs typeface="Arial"/>
                <a:sym typeface="Arial"/>
              </a:rPr>
              <a:t>Housing Market</a:t>
            </a:r>
            <a:endParaRPr/>
          </a:p>
          <a:p>
            <a:pPr indent="0" lvl="0" marL="0" marR="0" rtl="0" algn="ctr">
              <a:lnSpc>
                <a:spcPct val="151666"/>
              </a:lnSpc>
              <a:spcBef>
                <a:spcPts val="0"/>
              </a:spcBef>
              <a:spcAft>
                <a:spcPts val="0"/>
              </a:spcAft>
              <a:buNone/>
            </a:pPr>
            <a:r>
              <a:rPr lang="en-US" sz="2400">
                <a:solidFill>
                  <a:srgbClr val="000000"/>
                </a:solidFill>
                <a:latin typeface="Arial"/>
                <a:ea typeface="Arial"/>
                <a:cs typeface="Arial"/>
                <a:sym typeface="Arial"/>
              </a:rPr>
              <a:t>Vacancy</a:t>
            </a:r>
            <a:endParaRPr/>
          </a:p>
        </p:txBody>
      </p:sp>
      <p:sp>
        <p:nvSpPr>
          <p:cNvPr id="219" name="Google Shape;219;p17"/>
          <p:cNvSpPr/>
          <p:nvPr/>
        </p:nvSpPr>
        <p:spPr>
          <a:xfrm>
            <a:off x="10834456" y="5337067"/>
            <a:ext cx="9144000" cy="509370"/>
          </a:xfrm>
          <a:prstGeom prst="rect">
            <a:avLst/>
          </a:prstGeom>
          <a:noFill/>
          <a:ln>
            <a:noFill/>
          </a:ln>
        </p:spPr>
        <p:txBody>
          <a:bodyPr anchorCtr="0" anchor="t" bIns="45700" lIns="91425" spcFirstLastPara="1" rIns="91425" wrap="square" tIns="45700">
            <a:noAutofit/>
          </a:bodyPr>
          <a:lstStyle/>
          <a:p>
            <a:pPr indent="0" lvl="0" marL="0" marR="0" rtl="0" algn="ctr">
              <a:lnSpc>
                <a:spcPct val="151666"/>
              </a:lnSpc>
              <a:spcBef>
                <a:spcPts val="0"/>
              </a:spcBef>
              <a:spcAft>
                <a:spcPts val="0"/>
              </a:spcAft>
              <a:buNone/>
            </a:pPr>
            <a:r>
              <a:rPr lang="en-US" sz="2400">
                <a:solidFill>
                  <a:srgbClr val="000000"/>
                </a:solidFill>
                <a:latin typeface="Arial"/>
                <a:ea typeface="Arial"/>
                <a:cs typeface="Arial"/>
                <a:sym typeface="Arial"/>
              </a:rPr>
              <a:t>Cleanliness</a:t>
            </a:r>
            <a:endParaRPr/>
          </a:p>
        </p:txBody>
      </p:sp>
      <p:sp>
        <p:nvSpPr>
          <p:cNvPr id="220" name="Google Shape;220;p17"/>
          <p:cNvSpPr/>
          <p:nvPr/>
        </p:nvSpPr>
        <p:spPr>
          <a:xfrm>
            <a:off x="13935220" y="6263551"/>
            <a:ext cx="2876723" cy="134543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Safety from a sanitation and cleanliness perspective post COVID-19 is also a serious concern.</a:t>
            </a:r>
            <a:endParaRPr sz="1400">
              <a:solidFill>
                <a:schemeClr val="dk1"/>
              </a:solidFill>
              <a:latin typeface="Arial"/>
              <a:ea typeface="Arial"/>
              <a:cs typeface="Arial"/>
              <a:sym typeface="Arial"/>
            </a:endParaRPr>
          </a:p>
        </p:txBody>
      </p:sp>
      <p:sp>
        <p:nvSpPr>
          <p:cNvPr id="221" name="Google Shape;221;p17"/>
          <p:cNvSpPr/>
          <p:nvPr/>
        </p:nvSpPr>
        <p:spPr>
          <a:xfrm rot="10800000">
            <a:off x="3212705" y="9782833"/>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222" name="Google Shape;222;p17"/>
          <p:cNvSpPr txBox="1"/>
          <p:nvPr/>
        </p:nvSpPr>
        <p:spPr>
          <a:xfrm>
            <a:off x="1226463" y="9549553"/>
            <a:ext cx="952078" cy="429464"/>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a:solidFill>
                  <a:srgbClr val="000000"/>
                </a:solidFill>
                <a:latin typeface="Arial"/>
                <a:ea typeface="Arial"/>
                <a:cs typeface="Arial"/>
                <a:sym typeface="Arial"/>
              </a:rPr>
              <a:t>04</a:t>
            </a:r>
            <a:endParaRPr/>
          </a:p>
        </p:txBody>
      </p:sp>
      <p:sp>
        <p:nvSpPr>
          <p:cNvPr id="223" name="Google Shape;223;p17"/>
          <p:cNvSpPr/>
          <p:nvPr/>
        </p:nvSpPr>
        <p:spPr>
          <a:xfrm rot="5400000">
            <a:off x="10822417" y="2691464"/>
            <a:ext cx="945649" cy="1143967"/>
          </a:xfrm>
          <a:custGeom>
            <a:rect b="b" l="l" r="r" t="t"/>
            <a:pathLst>
              <a:path extrusionOk="0" h="3240000" w="3244313">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24" name="Google Shape;224;p17"/>
          <p:cNvSpPr/>
          <p:nvPr/>
        </p:nvSpPr>
        <p:spPr>
          <a:xfrm>
            <a:off x="6485789" y="2704798"/>
            <a:ext cx="1221488" cy="1159251"/>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25" name="Google Shape;225;p17"/>
          <p:cNvSpPr/>
          <p:nvPr/>
        </p:nvSpPr>
        <p:spPr>
          <a:xfrm>
            <a:off x="16694791" y="1083562"/>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1174978" y="6265450"/>
            <a:ext cx="3673250" cy="2677656"/>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Price is not an important concern for</a:t>
            </a:r>
            <a:endParaRPr/>
          </a:p>
          <a:p>
            <a:pPr indent="0" lvl="0" marL="0" marR="0" rtl="0" algn="l">
              <a:lnSpc>
                <a:spcPct val="150000"/>
              </a:lnSpc>
              <a:spcBef>
                <a:spcPts val="0"/>
              </a:spcBef>
              <a:spcAft>
                <a:spcPts val="0"/>
              </a:spcAft>
              <a:buNone/>
            </a:pPr>
            <a:r>
              <a:rPr lang="en-US" sz="1400">
                <a:solidFill>
                  <a:schemeClr val="dk1"/>
                </a:solidFill>
                <a:latin typeface="Arial"/>
                <a:ea typeface="Arial"/>
                <a:cs typeface="Arial"/>
                <a:sym typeface="Arial"/>
              </a:rPr>
              <a:t>        the wealthy traveler </a:t>
            </a:r>
            <a:endParaRPr/>
          </a:p>
          <a:p>
            <a:pPr indent="-285750" lvl="0" marL="285750" marR="0" rtl="0" algn="l">
              <a:lnSpc>
                <a:spcPct val="150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Hotels leave you disconnected from</a:t>
            </a:r>
            <a:endParaRPr/>
          </a:p>
          <a:p>
            <a:pPr indent="0" lvl="0" marL="0" marR="0" rtl="0" algn="l">
              <a:lnSpc>
                <a:spcPct val="150000"/>
              </a:lnSpc>
              <a:spcBef>
                <a:spcPts val="0"/>
              </a:spcBef>
              <a:spcAft>
                <a:spcPts val="0"/>
              </a:spcAft>
              <a:buNone/>
            </a:pPr>
            <a:r>
              <a:rPr lang="en-US" sz="1400">
                <a:solidFill>
                  <a:schemeClr val="dk1"/>
                </a:solidFill>
                <a:latin typeface="Arial"/>
                <a:ea typeface="Arial"/>
                <a:cs typeface="Arial"/>
                <a:sym typeface="Arial"/>
              </a:rPr>
              <a:t>        the city and its culture</a:t>
            </a:r>
            <a:endParaRPr sz="14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Not interested in low end Airbnb or traditional corporate housing</a:t>
            </a:r>
            <a:endParaRPr/>
          </a:p>
          <a:p>
            <a:pPr indent="-285750" lvl="0" marL="285750" marR="0" rtl="0" algn="l">
              <a:lnSpc>
                <a:spcPct val="150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More interested in </a:t>
            </a:r>
            <a:r>
              <a:rPr b="1" i="1" lang="en-US" sz="1400">
                <a:solidFill>
                  <a:schemeClr val="dk1"/>
                </a:solidFill>
                <a:latin typeface="Arial"/>
                <a:ea typeface="Arial"/>
                <a:cs typeface="Arial"/>
                <a:sym typeface="Arial"/>
              </a:rPr>
              <a:t>personalized experience with luxury services</a:t>
            </a:r>
            <a:endParaRPr b="1" i="1" sz="1400">
              <a:solidFill>
                <a:schemeClr val="dk1"/>
              </a:solidFill>
              <a:latin typeface="Arial"/>
              <a:ea typeface="Arial"/>
              <a:cs typeface="Arial"/>
              <a:sym typeface="Arial"/>
            </a:endParaRPr>
          </a:p>
        </p:txBody>
      </p:sp>
      <p:pic>
        <p:nvPicPr>
          <p:cNvPr id="227" name="Google Shape;227;p17"/>
          <p:cNvPicPr preferRelativeResize="0"/>
          <p:nvPr/>
        </p:nvPicPr>
        <p:blipFill rotWithShape="1">
          <a:blip r:embed="rId4">
            <a:alphaModFix/>
          </a:blip>
          <a:srcRect b="0" l="0" r="0" t="0"/>
          <a:stretch/>
        </p:blipFill>
        <p:spPr>
          <a:xfrm>
            <a:off x="2310446" y="2845231"/>
            <a:ext cx="1286837" cy="796733"/>
          </a:xfrm>
          <a:prstGeom prst="rect">
            <a:avLst/>
          </a:prstGeom>
          <a:noFill/>
          <a:ln>
            <a:noFill/>
          </a:ln>
        </p:spPr>
      </p:pic>
      <p:pic>
        <p:nvPicPr>
          <p:cNvPr descr="A picture containing shape&#10;&#10;Description automatically generated" id="228" name="Google Shape;228;p17"/>
          <p:cNvPicPr preferRelativeResize="0"/>
          <p:nvPr/>
        </p:nvPicPr>
        <p:blipFill rotWithShape="1">
          <a:blip r:embed="rId5">
            <a:alphaModFix/>
          </a:blip>
          <a:srcRect b="0" l="0" r="0" t="0"/>
          <a:stretch/>
        </p:blipFill>
        <p:spPr>
          <a:xfrm>
            <a:off x="14950019" y="2743721"/>
            <a:ext cx="1051982" cy="10519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8"/>
          <p:cNvSpPr/>
          <p:nvPr/>
        </p:nvSpPr>
        <p:spPr>
          <a:xfrm>
            <a:off x="7841609" y="879721"/>
            <a:ext cx="16694792" cy="21787"/>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234" name="Google Shape;234;p18"/>
          <p:cNvSpPr/>
          <p:nvPr/>
        </p:nvSpPr>
        <p:spPr>
          <a:xfrm>
            <a:off x="16694791" y="800100"/>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txBox="1"/>
          <p:nvPr/>
        </p:nvSpPr>
        <p:spPr>
          <a:xfrm>
            <a:off x="643864" y="229678"/>
            <a:ext cx="8393632" cy="2134174"/>
          </a:xfrm>
          <a:prstGeom prst="rect">
            <a:avLst/>
          </a:prstGeom>
          <a:noFill/>
          <a:ln>
            <a:noFill/>
          </a:ln>
        </p:spPr>
        <p:txBody>
          <a:bodyPr anchorCtr="0" anchor="t" bIns="0" lIns="0" spcFirstLastPara="1" rIns="0" wrap="square" tIns="0">
            <a:noAutofit/>
          </a:bodyPr>
          <a:lstStyle/>
          <a:p>
            <a:pPr indent="0" lvl="0" marL="0" marR="0" rtl="0" algn="l">
              <a:lnSpc>
                <a:spcPct val="147000"/>
              </a:lnSpc>
              <a:spcBef>
                <a:spcPts val="0"/>
              </a:spcBef>
              <a:spcAft>
                <a:spcPts val="0"/>
              </a:spcAft>
              <a:buNone/>
            </a:pPr>
            <a:r>
              <a:rPr lang="en-US" sz="6000" u="none">
                <a:solidFill>
                  <a:srgbClr val="C7B189"/>
                </a:solidFill>
                <a:latin typeface="Arial"/>
                <a:ea typeface="Arial"/>
                <a:cs typeface="Arial"/>
                <a:sym typeface="Arial"/>
              </a:rPr>
              <a:t>YVCircle Changes</a:t>
            </a:r>
            <a:endParaRPr/>
          </a:p>
          <a:p>
            <a:pPr indent="0" lvl="0" marL="0" marR="0" rtl="0" algn="l">
              <a:lnSpc>
                <a:spcPct val="147000"/>
              </a:lnSpc>
              <a:spcBef>
                <a:spcPts val="0"/>
              </a:spcBef>
              <a:spcAft>
                <a:spcPts val="0"/>
              </a:spcAft>
              <a:buNone/>
            </a:pPr>
            <a:r>
              <a:rPr lang="en-US" sz="6000" u="none">
                <a:solidFill>
                  <a:srgbClr val="C7B189"/>
                </a:solidFill>
                <a:latin typeface="Arial"/>
                <a:ea typeface="Arial"/>
                <a:cs typeface="Arial"/>
                <a:sym typeface="Arial"/>
              </a:rPr>
              <a:t> the Game</a:t>
            </a:r>
            <a:endParaRPr/>
          </a:p>
        </p:txBody>
      </p:sp>
      <p:sp>
        <p:nvSpPr>
          <p:cNvPr id="236" name="Google Shape;236;p18"/>
          <p:cNvSpPr/>
          <p:nvPr/>
        </p:nvSpPr>
        <p:spPr>
          <a:xfrm rot="10800000">
            <a:off x="3212705" y="9901458"/>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237" name="Google Shape;237;p18"/>
          <p:cNvPicPr preferRelativeResize="0"/>
          <p:nvPr/>
        </p:nvPicPr>
        <p:blipFill rotWithShape="1">
          <a:blip r:embed="rId3">
            <a:alphaModFix/>
          </a:blip>
          <a:srcRect b="0" l="0" r="0" t="0"/>
          <a:stretch/>
        </p:blipFill>
        <p:spPr>
          <a:xfrm>
            <a:off x="17029619" y="9258300"/>
            <a:ext cx="923553" cy="923553"/>
          </a:xfrm>
          <a:prstGeom prst="rect">
            <a:avLst/>
          </a:prstGeom>
          <a:noFill/>
          <a:ln>
            <a:noFill/>
          </a:ln>
        </p:spPr>
      </p:pic>
      <p:sp>
        <p:nvSpPr>
          <p:cNvPr id="238" name="Google Shape;238;p18"/>
          <p:cNvSpPr txBox="1"/>
          <p:nvPr/>
        </p:nvSpPr>
        <p:spPr>
          <a:xfrm>
            <a:off x="761945" y="9554806"/>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05</a:t>
            </a:r>
            <a:endParaRPr/>
          </a:p>
        </p:txBody>
      </p:sp>
      <p:sp>
        <p:nvSpPr>
          <p:cNvPr id="239" name="Google Shape;239;p18"/>
          <p:cNvSpPr/>
          <p:nvPr/>
        </p:nvSpPr>
        <p:spPr>
          <a:xfrm>
            <a:off x="882004" y="2481715"/>
            <a:ext cx="6553255" cy="69202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YVCircle intends to become a leader in the luxury furnished accommodations, corporate housing, and high-end leisure travelling verticals</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We strive to deliver supreme quality service and the ‘home away from home’ experience for our guests while allowing integration with local communities </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Our emphasis is to provide the ‘Personal Touch’ in every one of our units and on integrating with local retail establishments such as restaurants, bars, museums, art galleries and entertainment venues. </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We make it easy for our customers to find comfortable and flexible housing without sacrificing quality. Each of our units are furnished and decorated to luxurious standards before they are rented out to our guess. </a:t>
            </a:r>
            <a:endParaRPr b="1" i="1" sz="18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We provide White Glove Concierge services exclusively to members only</a:t>
            </a:r>
            <a:endParaRPr/>
          </a:p>
        </p:txBody>
      </p:sp>
      <p:grpSp>
        <p:nvGrpSpPr>
          <p:cNvPr id="240" name="Google Shape;240;p18"/>
          <p:cNvGrpSpPr/>
          <p:nvPr/>
        </p:nvGrpSpPr>
        <p:grpSpPr>
          <a:xfrm>
            <a:off x="9144000" y="3338644"/>
            <a:ext cx="3824968" cy="3824888"/>
            <a:chOff x="3625176" y="1820664"/>
            <a:chExt cx="1912484" cy="1912444"/>
          </a:xfrm>
        </p:grpSpPr>
        <p:sp>
          <p:nvSpPr>
            <p:cNvPr id="241" name="Google Shape;241;p18"/>
            <p:cNvSpPr/>
            <p:nvPr/>
          </p:nvSpPr>
          <p:spPr>
            <a:xfrm>
              <a:off x="3625176" y="1820664"/>
              <a:ext cx="1912484" cy="1912444"/>
            </a:xfrm>
            <a:custGeom>
              <a:rect b="b" l="l" r="r" t="t"/>
              <a:pathLst>
                <a:path extrusionOk="0" h="16164" w="16164">
                  <a:moveTo>
                    <a:pt x="8082" y="0"/>
                  </a:moveTo>
                  <a:cubicBezTo>
                    <a:pt x="3619" y="0"/>
                    <a:pt x="1" y="3619"/>
                    <a:pt x="1" y="8082"/>
                  </a:cubicBezTo>
                  <a:cubicBezTo>
                    <a:pt x="1" y="12546"/>
                    <a:pt x="3619" y="16164"/>
                    <a:pt x="8082" y="16164"/>
                  </a:cubicBezTo>
                  <a:cubicBezTo>
                    <a:pt x="12546" y="16164"/>
                    <a:pt x="16164" y="12546"/>
                    <a:pt x="16164" y="8082"/>
                  </a:cubicBezTo>
                  <a:cubicBezTo>
                    <a:pt x="16164" y="3619"/>
                    <a:pt x="12546" y="0"/>
                    <a:pt x="8082" y="0"/>
                  </a:cubicBezTo>
                  <a:close/>
                </a:path>
              </a:pathLst>
            </a:custGeom>
            <a:solidFill>
              <a:srgbClr val="F5F5F5"/>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42" name="Google Shape;242;p18"/>
            <p:cNvSpPr/>
            <p:nvPr/>
          </p:nvSpPr>
          <p:spPr>
            <a:xfrm>
              <a:off x="3728821" y="1924306"/>
              <a:ext cx="1705192" cy="1705274"/>
            </a:xfrm>
            <a:custGeom>
              <a:rect b="b" l="l" r="r" t="t"/>
              <a:pathLst>
                <a:path extrusionOk="0" fill="none" h="14413" w="14412">
                  <a:moveTo>
                    <a:pt x="14411" y="7206"/>
                  </a:moveTo>
                  <a:cubicBezTo>
                    <a:pt x="14411" y="11186"/>
                    <a:pt x="11185" y="14412"/>
                    <a:pt x="7206" y="14412"/>
                  </a:cubicBezTo>
                  <a:cubicBezTo>
                    <a:pt x="3227" y="14412"/>
                    <a:pt x="0" y="11186"/>
                    <a:pt x="0" y="7206"/>
                  </a:cubicBezTo>
                  <a:cubicBezTo>
                    <a:pt x="0" y="3226"/>
                    <a:pt x="3227" y="1"/>
                    <a:pt x="7206" y="1"/>
                  </a:cubicBezTo>
                  <a:cubicBezTo>
                    <a:pt x="11185" y="1"/>
                    <a:pt x="14411" y="3226"/>
                    <a:pt x="14411" y="7206"/>
                  </a:cubicBezTo>
                  <a:close/>
                </a:path>
              </a:pathLst>
            </a:custGeom>
            <a:noFill/>
            <a:ln cap="flat" cmpd="sng" w="9525">
              <a:solidFill>
                <a:srgbClr val="CACBC9"/>
              </a:solidFill>
              <a:prstDash val="solid"/>
              <a:miter lim="873"/>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243" name="Google Shape;243;p18"/>
          <p:cNvGrpSpPr/>
          <p:nvPr/>
        </p:nvGrpSpPr>
        <p:grpSpPr>
          <a:xfrm>
            <a:off x="11983416" y="1900791"/>
            <a:ext cx="5046203" cy="2063007"/>
            <a:chOff x="5241723" y="726500"/>
            <a:chExt cx="2984878" cy="1178646"/>
          </a:xfrm>
        </p:grpSpPr>
        <p:sp>
          <p:nvSpPr>
            <p:cNvPr id="244" name="Google Shape;244;p18"/>
            <p:cNvSpPr/>
            <p:nvPr/>
          </p:nvSpPr>
          <p:spPr>
            <a:xfrm>
              <a:off x="5241723" y="1353443"/>
              <a:ext cx="613240" cy="551703"/>
            </a:xfrm>
            <a:custGeom>
              <a:rect b="b" l="l" r="r" t="t"/>
              <a:pathLst>
                <a:path extrusionOk="0" fill="none" h="4663" w="5183">
                  <a:moveTo>
                    <a:pt x="0" y="4663"/>
                  </a:moveTo>
                  <a:lnTo>
                    <a:pt x="5182" y="0"/>
                  </a:lnTo>
                </a:path>
              </a:pathLst>
            </a:custGeom>
            <a:noFill/>
            <a:ln cap="rnd" cmpd="sng" w="9525">
              <a:solidFill>
                <a:srgbClr val="828181"/>
              </a:solidFill>
              <a:prstDash val="solid"/>
              <a:miter lim="873"/>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45" name="Google Shape;245;p18"/>
            <p:cNvSpPr/>
            <p:nvPr/>
          </p:nvSpPr>
          <p:spPr>
            <a:xfrm>
              <a:off x="5791773" y="1301977"/>
              <a:ext cx="123997" cy="108731"/>
            </a:xfrm>
            <a:custGeom>
              <a:rect b="b" l="l" r="r" t="t"/>
              <a:pathLst>
                <a:path extrusionOk="0" h="919" w="1048">
                  <a:moveTo>
                    <a:pt x="525" y="0"/>
                  </a:moveTo>
                  <a:cubicBezTo>
                    <a:pt x="439" y="0"/>
                    <a:pt x="352" y="25"/>
                    <a:pt x="274" y="75"/>
                  </a:cubicBezTo>
                  <a:cubicBezTo>
                    <a:pt x="61" y="214"/>
                    <a:pt x="1" y="498"/>
                    <a:pt x="139" y="710"/>
                  </a:cubicBezTo>
                  <a:cubicBezTo>
                    <a:pt x="226" y="845"/>
                    <a:pt x="373" y="918"/>
                    <a:pt x="523" y="918"/>
                  </a:cubicBezTo>
                  <a:cubicBezTo>
                    <a:pt x="610" y="918"/>
                    <a:pt x="697" y="894"/>
                    <a:pt x="774" y="844"/>
                  </a:cubicBezTo>
                  <a:cubicBezTo>
                    <a:pt x="987" y="705"/>
                    <a:pt x="1048" y="420"/>
                    <a:pt x="910" y="208"/>
                  </a:cubicBezTo>
                  <a:cubicBezTo>
                    <a:pt x="822" y="73"/>
                    <a:pt x="675" y="0"/>
                    <a:pt x="525" y="0"/>
                  </a:cubicBezTo>
                  <a:close/>
                </a:path>
              </a:pathLst>
            </a:custGeom>
            <a:solidFill>
              <a:schemeClr val="dk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46" name="Google Shape;246;p18"/>
            <p:cNvSpPr/>
            <p:nvPr/>
          </p:nvSpPr>
          <p:spPr>
            <a:xfrm>
              <a:off x="6016573" y="726500"/>
              <a:ext cx="1819723" cy="883813"/>
            </a:xfrm>
            <a:custGeom>
              <a:rect b="b" l="l" r="r" t="t"/>
              <a:pathLst>
                <a:path extrusionOk="0" h="7470" w="15380">
                  <a:moveTo>
                    <a:pt x="2226" y="1"/>
                  </a:moveTo>
                  <a:cubicBezTo>
                    <a:pt x="2173" y="1"/>
                    <a:pt x="2124" y="30"/>
                    <a:pt x="2098" y="75"/>
                  </a:cubicBezTo>
                  <a:lnTo>
                    <a:pt x="27" y="3661"/>
                  </a:lnTo>
                  <a:cubicBezTo>
                    <a:pt x="1" y="3707"/>
                    <a:pt x="1" y="3763"/>
                    <a:pt x="27" y="3810"/>
                  </a:cubicBezTo>
                  <a:lnTo>
                    <a:pt x="2098" y="7396"/>
                  </a:lnTo>
                  <a:cubicBezTo>
                    <a:pt x="2124" y="7441"/>
                    <a:pt x="2173" y="7470"/>
                    <a:pt x="2226" y="7470"/>
                  </a:cubicBezTo>
                  <a:lnTo>
                    <a:pt x="13223" y="7470"/>
                  </a:lnTo>
                  <a:lnTo>
                    <a:pt x="15379" y="3735"/>
                  </a:lnTo>
                  <a:lnTo>
                    <a:pt x="13223" y="1"/>
                  </a:lnTo>
                  <a:close/>
                </a:path>
              </a:pathLst>
            </a:custGeom>
            <a:solidFill>
              <a:schemeClr val="lt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47" name="Google Shape;247;p18"/>
            <p:cNvSpPr/>
            <p:nvPr/>
          </p:nvSpPr>
          <p:spPr>
            <a:xfrm>
              <a:off x="7581061" y="726500"/>
              <a:ext cx="645540" cy="883813"/>
            </a:xfrm>
            <a:custGeom>
              <a:rect b="b" l="l" r="r" t="t"/>
              <a:pathLst>
                <a:path extrusionOk="0" h="7470" w="5456">
                  <a:moveTo>
                    <a:pt x="0" y="1"/>
                  </a:moveTo>
                  <a:lnTo>
                    <a:pt x="2156" y="3735"/>
                  </a:lnTo>
                  <a:lnTo>
                    <a:pt x="0" y="7470"/>
                  </a:lnTo>
                  <a:lnTo>
                    <a:pt x="3255" y="7470"/>
                  </a:lnTo>
                  <a:cubicBezTo>
                    <a:pt x="3290" y="7470"/>
                    <a:pt x="3320" y="7451"/>
                    <a:pt x="3337" y="7423"/>
                  </a:cubicBezTo>
                  <a:lnTo>
                    <a:pt x="5438" y="3782"/>
                  </a:lnTo>
                  <a:cubicBezTo>
                    <a:pt x="5456" y="3754"/>
                    <a:pt x="5456" y="3718"/>
                    <a:pt x="5438" y="3689"/>
                  </a:cubicBezTo>
                  <a:lnTo>
                    <a:pt x="3337" y="48"/>
                  </a:lnTo>
                  <a:cubicBezTo>
                    <a:pt x="3320" y="19"/>
                    <a:pt x="3290" y="1"/>
                    <a:pt x="3255" y="1"/>
                  </a:cubicBezTo>
                  <a:close/>
                </a:path>
              </a:pathLst>
            </a:custGeom>
            <a:solidFill>
              <a:srgbClr val="C4BD9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248" name="Google Shape;248;p18"/>
          <p:cNvGrpSpPr/>
          <p:nvPr/>
        </p:nvGrpSpPr>
        <p:grpSpPr>
          <a:xfrm>
            <a:off x="12296682" y="4045006"/>
            <a:ext cx="5584265" cy="1581047"/>
            <a:chOff x="5177005" y="1759614"/>
            <a:chExt cx="3331425" cy="883813"/>
          </a:xfrm>
        </p:grpSpPr>
        <p:sp>
          <p:nvSpPr>
            <p:cNvPr id="249" name="Google Shape;249;p18"/>
            <p:cNvSpPr/>
            <p:nvPr/>
          </p:nvSpPr>
          <p:spPr>
            <a:xfrm>
              <a:off x="5177005" y="2289185"/>
              <a:ext cx="815917" cy="121746"/>
            </a:xfrm>
            <a:custGeom>
              <a:rect b="b" l="l" r="r" t="t"/>
              <a:pathLst>
                <a:path extrusionOk="0" fill="none" h="1029" w="6896">
                  <a:moveTo>
                    <a:pt x="1" y="1029"/>
                  </a:moveTo>
                  <a:lnTo>
                    <a:pt x="6896" y="1"/>
                  </a:lnTo>
                </a:path>
              </a:pathLst>
            </a:custGeom>
            <a:noFill/>
            <a:ln cap="rnd" cmpd="sng" w="9525">
              <a:solidFill>
                <a:srgbClr val="828181"/>
              </a:solidFill>
              <a:prstDash val="solid"/>
              <a:miter lim="873"/>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50" name="Google Shape;250;p18"/>
            <p:cNvSpPr/>
            <p:nvPr/>
          </p:nvSpPr>
          <p:spPr>
            <a:xfrm>
              <a:off x="5935763" y="2236772"/>
              <a:ext cx="109325" cy="108613"/>
            </a:xfrm>
            <a:custGeom>
              <a:rect b="b" l="l" r="r" t="t"/>
              <a:pathLst>
                <a:path extrusionOk="0" h="918" w="924">
                  <a:moveTo>
                    <a:pt x="462" y="0"/>
                  </a:moveTo>
                  <a:cubicBezTo>
                    <a:pt x="210" y="0"/>
                    <a:pt x="4" y="204"/>
                    <a:pt x="2" y="456"/>
                  </a:cubicBezTo>
                  <a:cubicBezTo>
                    <a:pt x="0" y="708"/>
                    <a:pt x="204" y="915"/>
                    <a:pt x="458" y="917"/>
                  </a:cubicBezTo>
                  <a:cubicBezTo>
                    <a:pt x="460" y="917"/>
                    <a:pt x="461" y="917"/>
                    <a:pt x="462" y="917"/>
                  </a:cubicBezTo>
                  <a:cubicBezTo>
                    <a:pt x="714" y="917"/>
                    <a:pt x="919" y="714"/>
                    <a:pt x="921" y="462"/>
                  </a:cubicBezTo>
                  <a:cubicBezTo>
                    <a:pt x="924" y="209"/>
                    <a:pt x="719" y="3"/>
                    <a:pt x="465" y="0"/>
                  </a:cubicBezTo>
                  <a:cubicBezTo>
                    <a:pt x="464" y="0"/>
                    <a:pt x="463" y="0"/>
                    <a:pt x="462" y="0"/>
                  </a:cubicBezTo>
                  <a:close/>
                </a:path>
              </a:pathLst>
            </a:custGeom>
            <a:solidFill>
              <a:schemeClr val="dk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51" name="Google Shape;251;p18"/>
            <p:cNvSpPr/>
            <p:nvPr/>
          </p:nvSpPr>
          <p:spPr>
            <a:xfrm>
              <a:off x="6298519" y="1759614"/>
              <a:ext cx="1819605" cy="883813"/>
            </a:xfrm>
            <a:custGeom>
              <a:rect b="b" l="l" r="r" t="t"/>
              <a:pathLst>
                <a:path extrusionOk="0" h="7470" w="15379">
                  <a:moveTo>
                    <a:pt x="2226" y="0"/>
                  </a:moveTo>
                  <a:cubicBezTo>
                    <a:pt x="2173" y="0"/>
                    <a:pt x="2124" y="29"/>
                    <a:pt x="2097" y="74"/>
                  </a:cubicBezTo>
                  <a:lnTo>
                    <a:pt x="27" y="3660"/>
                  </a:lnTo>
                  <a:cubicBezTo>
                    <a:pt x="0" y="3707"/>
                    <a:pt x="0" y="3763"/>
                    <a:pt x="27" y="3809"/>
                  </a:cubicBezTo>
                  <a:lnTo>
                    <a:pt x="2097" y="7395"/>
                  </a:lnTo>
                  <a:cubicBezTo>
                    <a:pt x="2124" y="7441"/>
                    <a:pt x="2173" y="7469"/>
                    <a:pt x="2226" y="7469"/>
                  </a:cubicBezTo>
                  <a:lnTo>
                    <a:pt x="13223" y="7469"/>
                  </a:lnTo>
                  <a:lnTo>
                    <a:pt x="15379" y="3735"/>
                  </a:lnTo>
                  <a:lnTo>
                    <a:pt x="13223" y="0"/>
                  </a:lnTo>
                  <a:close/>
                </a:path>
              </a:pathLst>
            </a:custGeom>
            <a:solidFill>
              <a:srgbClr val="DAE5F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52" name="Google Shape;252;p18"/>
            <p:cNvSpPr/>
            <p:nvPr/>
          </p:nvSpPr>
          <p:spPr>
            <a:xfrm>
              <a:off x="7863008" y="1759614"/>
              <a:ext cx="645422" cy="883813"/>
            </a:xfrm>
            <a:custGeom>
              <a:rect b="b" l="l" r="r" t="t"/>
              <a:pathLst>
                <a:path extrusionOk="0" h="7470" w="5455">
                  <a:moveTo>
                    <a:pt x="0" y="0"/>
                  </a:moveTo>
                  <a:lnTo>
                    <a:pt x="2156" y="3735"/>
                  </a:lnTo>
                  <a:lnTo>
                    <a:pt x="0" y="7469"/>
                  </a:lnTo>
                  <a:lnTo>
                    <a:pt x="3255" y="7469"/>
                  </a:lnTo>
                  <a:cubicBezTo>
                    <a:pt x="3288" y="7469"/>
                    <a:pt x="3320" y="7451"/>
                    <a:pt x="3336" y="7422"/>
                  </a:cubicBezTo>
                  <a:lnTo>
                    <a:pt x="5438" y="3782"/>
                  </a:lnTo>
                  <a:cubicBezTo>
                    <a:pt x="5455" y="3753"/>
                    <a:pt x="5455" y="3717"/>
                    <a:pt x="5438" y="3688"/>
                  </a:cubicBezTo>
                  <a:lnTo>
                    <a:pt x="3336" y="47"/>
                  </a:lnTo>
                  <a:cubicBezTo>
                    <a:pt x="3320" y="19"/>
                    <a:pt x="3288" y="0"/>
                    <a:pt x="3255" y="0"/>
                  </a:cubicBezTo>
                  <a:close/>
                </a:path>
              </a:pathLst>
            </a:custGeom>
            <a:solidFill>
              <a:srgbClr val="93B3D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253" name="Google Shape;253;p18"/>
          <p:cNvGrpSpPr/>
          <p:nvPr/>
        </p:nvGrpSpPr>
        <p:grpSpPr>
          <a:xfrm>
            <a:off x="12296682" y="6147131"/>
            <a:ext cx="5198463" cy="1991932"/>
            <a:chOff x="5241723" y="3648608"/>
            <a:chExt cx="2984878" cy="1083408"/>
          </a:xfrm>
        </p:grpSpPr>
        <p:sp>
          <p:nvSpPr>
            <p:cNvPr id="254" name="Google Shape;254;p18"/>
            <p:cNvSpPr/>
            <p:nvPr/>
          </p:nvSpPr>
          <p:spPr>
            <a:xfrm>
              <a:off x="5241723" y="3648608"/>
              <a:ext cx="613240" cy="551821"/>
            </a:xfrm>
            <a:custGeom>
              <a:rect b="b" l="l" r="r" t="t"/>
              <a:pathLst>
                <a:path extrusionOk="0" fill="none" h="4664" w="5183">
                  <a:moveTo>
                    <a:pt x="0" y="0"/>
                  </a:moveTo>
                  <a:lnTo>
                    <a:pt x="5182" y="4664"/>
                  </a:lnTo>
                </a:path>
              </a:pathLst>
            </a:custGeom>
            <a:noFill/>
            <a:ln cap="rnd" cmpd="sng" w="9525">
              <a:solidFill>
                <a:srgbClr val="828181"/>
              </a:solidFill>
              <a:prstDash val="solid"/>
              <a:miter lim="873"/>
              <a:headEnd len="sm" w="sm" type="none"/>
              <a:tailEnd len="sm" w="sm" type="none"/>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55" name="Google Shape;255;p18"/>
            <p:cNvSpPr/>
            <p:nvPr/>
          </p:nvSpPr>
          <p:spPr>
            <a:xfrm>
              <a:off x="5791773" y="4143159"/>
              <a:ext cx="123997" cy="108613"/>
            </a:xfrm>
            <a:custGeom>
              <a:rect b="b" l="l" r="r" t="t"/>
              <a:pathLst>
                <a:path extrusionOk="0" h="918" w="1048">
                  <a:moveTo>
                    <a:pt x="523" y="0"/>
                  </a:moveTo>
                  <a:cubicBezTo>
                    <a:pt x="373" y="0"/>
                    <a:pt x="226" y="73"/>
                    <a:pt x="139" y="208"/>
                  </a:cubicBezTo>
                  <a:cubicBezTo>
                    <a:pt x="1" y="420"/>
                    <a:pt x="61" y="705"/>
                    <a:pt x="274" y="843"/>
                  </a:cubicBezTo>
                  <a:cubicBezTo>
                    <a:pt x="352" y="893"/>
                    <a:pt x="439" y="918"/>
                    <a:pt x="525" y="918"/>
                  </a:cubicBezTo>
                  <a:cubicBezTo>
                    <a:pt x="675" y="918"/>
                    <a:pt x="822" y="845"/>
                    <a:pt x="910" y="710"/>
                  </a:cubicBezTo>
                  <a:cubicBezTo>
                    <a:pt x="1048" y="498"/>
                    <a:pt x="987" y="214"/>
                    <a:pt x="774" y="75"/>
                  </a:cubicBezTo>
                  <a:cubicBezTo>
                    <a:pt x="696" y="24"/>
                    <a:pt x="609" y="0"/>
                    <a:pt x="523" y="0"/>
                  </a:cubicBezTo>
                  <a:close/>
                </a:path>
              </a:pathLst>
            </a:custGeom>
            <a:solidFill>
              <a:schemeClr val="dk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56" name="Google Shape;256;p18"/>
            <p:cNvSpPr/>
            <p:nvPr/>
          </p:nvSpPr>
          <p:spPr>
            <a:xfrm>
              <a:off x="6016573" y="3848321"/>
              <a:ext cx="1819723" cy="883695"/>
            </a:xfrm>
            <a:custGeom>
              <a:rect b="b" l="l" r="r" t="t"/>
              <a:pathLst>
                <a:path extrusionOk="0" h="7469" w="15380">
                  <a:moveTo>
                    <a:pt x="2226" y="0"/>
                  </a:moveTo>
                  <a:cubicBezTo>
                    <a:pt x="2173" y="0"/>
                    <a:pt x="2124" y="28"/>
                    <a:pt x="2098" y="74"/>
                  </a:cubicBezTo>
                  <a:lnTo>
                    <a:pt x="27" y="3660"/>
                  </a:lnTo>
                  <a:cubicBezTo>
                    <a:pt x="1" y="3706"/>
                    <a:pt x="1" y="3763"/>
                    <a:pt x="27" y="3809"/>
                  </a:cubicBezTo>
                  <a:lnTo>
                    <a:pt x="2098" y="7394"/>
                  </a:lnTo>
                  <a:cubicBezTo>
                    <a:pt x="2124" y="7440"/>
                    <a:pt x="2173" y="7468"/>
                    <a:pt x="2226" y="7468"/>
                  </a:cubicBezTo>
                  <a:lnTo>
                    <a:pt x="13223" y="7468"/>
                  </a:lnTo>
                  <a:lnTo>
                    <a:pt x="15379" y="3735"/>
                  </a:lnTo>
                  <a:lnTo>
                    <a:pt x="13223" y="0"/>
                  </a:lnTo>
                  <a:close/>
                </a:path>
              </a:pathLst>
            </a:custGeom>
            <a:solidFill>
              <a:srgbClr val="93B3D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257" name="Google Shape;257;p18"/>
            <p:cNvSpPr/>
            <p:nvPr/>
          </p:nvSpPr>
          <p:spPr>
            <a:xfrm>
              <a:off x="7581061" y="3848321"/>
              <a:ext cx="645540" cy="883695"/>
            </a:xfrm>
            <a:custGeom>
              <a:rect b="b" l="l" r="r" t="t"/>
              <a:pathLst>
                <a:path extrusionOk="0" h="7469" w="5456">
                  <a:moveTo>
                    <a:pt x="0" y="0"/>
                  </a:moveTo>
                  <a:lnTo>
                    <a:pt x="2156" y="3735"/>
                  </a:lnTo>
                  <a:lnTo>
                    <a:pt x="0" y="7468"/>
                  </a:lnTo>
                  <a:lnTo>
                    <a:pt x="3255" y="7468"/>
                  </a:lnTo>
                  <a:cubicBezTo>
                    <a:pt x="3290" y="7468"/>
                    <a:pt x="3320" y="7451"/>
                    <a:pt x="3337" y="7422"/>
                  </a:cubicBezTo>
                  <a:lnTo>
                    <a:pt x="5438" y="3781"/>
                  </a:lnTo>
                  <a:cubicBezTo>
                    <a:pt x="5456" y="3752"/>
                    <a:pt x="5456" y="3716"/>
                    <a:pt x="5438" y="3687"/>
                  </a:cubicBezTo>
                  <a:lnTo>
                    <a:pt x="3337" y="47"/>
                  </a:lnTo>
                  <a:cubicBezTo>
                    <a:pt x="3320" y="18"/>
                    <a:pt x="3290" y="0"/>
                    <a:pt x="3255" y="0"/>
                  </a:cubicBezTo>
                  <a:close/>
                </a:path>
              </a:pathLst>
            </a:custGeom>
            <a:solidFill>
              <a:srgbClr val="36609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258" name="Google Shape;258;p18"/>
          <p:cNvSpPr txBox="1"/>
          <p:nvPr/>
        </p:nvSpPr>
        <p:spPr>
          <a:xfrm>
            <a:off x="14706600" y="4230203"/>
            <a:ext cx="5286706" cy="1013354"/>
          </a:xfrm>
          <a:prstGeom prst="rect">
            <a:avLst/>
          </a:prstGeom>
          <a:noFill/>
          <a:ln>
            <a:noFill/>
          </a:ln>
        </p:spPr>
        <p:txBody>
          <a:bodyPr anchorCtr="0" anchor="t" bIns="0" lIns="0" spcFirstLastPara="1" rIns="0" wrap="square" tIns="0">
            <a:noAutofit/>
          </a:bodyPr>
          <a:lstStyle/>
          <a:p>
            <a:pPr indent="0" lvl="0" marL="0" marR="0" rtl="0" algn="l">
              <a:lnSpc>
                <a:spcPct val="173333"/>
              </a:lnSpc>
              <a:spcBef>
                <a:spcPts val="0"/>
              </a:spcBef>
              <a:spcAft>
                <a:spcPts val="0"/>
              </a:spcAft>
              <a:buNone/>
            </a:pPr>
            <a:r>
              <a:rPr lang="en-US" sz="2400">
                <a:solidFill>
                  <a:srgbClr val="000000"/>
                </a:solidFill>
                <a:latin typeface="Arial"/>
                <a:ea typeface="Arial"/>
                <a:cs typeface="Arial"/>
                <a:sym typeface="Arial"/>
              </a:rPr>
              <a:t>Property </a:t>
            </a:r>
            <a:endParaRPr/>
          </a:p>
          <a:p>
            <a:pPr indent="0" lvl="0" marL="0" marR="0" rtl="0" algn="l">
              <a:lnSpc>
                <a:spcPct val="173333"/>
              </a:lnSpc>
              <a:spcBef>
                <a:spcPts val="0"/>
              </a:spcBef>
              <a:spcAft>
                <a:spcPts val="0"/>
              </a:spcAft>
              <a:buNone/>
            </a:pPr>
            <a:r>
              <a:rPr lang="en-US" sz="2400">
                <a:solidFill>
                  <a:srgbClr val="000000"/>
                </a:solidFill>
                <a:latin typeface="Arial"/>
                <a:ea typeface="Arial"/>
                <a:cs typeface="Arial"/>
                <a:sym typeface="Arial"/>
              </a:rPr>
              <a:t>Management</a:t>
            </a:r>
            <a:endParaRPr/>
          </a:p>
        </p:txBody>
      </p:sp>
      <p:sp>
        <p:nvSpPr>
          <p:cNvPr id="259" name="Google Shape;259;p18"/>
          <p:cNvSpPr txBox="1"/>
          <p:nvPr/>
        </p:nvSpPr>
        <p:spPr>
          <a:xfrm>
            <a:off x="14173200" y="6797146"/>
            <a:ext cx="5286706" cy="1013354"/>
          </a:xfrm>
          <a:prstGeom prst="rect">
            <a:avLst/>
          </a:prstGeom>
          <a:noFill/>
          <a:ln>
            <a:noFill/>
          </a:ln>
        </p:spPr>
        <p:txBody>
          <a:bodyPr anchorCtr="0" anchor="t" bIns="0" lIns="0" spcFirstLastPara="1" rIns="0" wrap="square" tIns="0">
            <a:noAutofit/>
          </a:bodyPr>
          <a:lstStyle/>
          <a:p>
            <a:pPr indent="0" lvl="0" marL="0" marR="0" rtl="0" algn="l">
              <a:lnSpc>
                <a:spcPct val="173333"/>
              </a:lnSpc>
              <a:spcBef>
                <a:spcPts val="0"/>
              </a:spcBef>
              <a:spcAft>
                <a:spcPts val="0"/>
              </a:spcAft>
              <a:buNone/>
            </a:pPr>
            <a:r>
              <a:rPr lang="en-US" sz="2400">
                <a:solidFill>
                  <a:srgbClr val="000000"/>
                </a:solidFill>
                <a:latin typeface="Arial"/>
                <a:ea typeface="Arial"/>
                <a:cs typeface="Arial"/>
                <a:sym typeface="Arial"/>
              </a:rPr>
              <a:t>YVCircle</a:t>
            </a:r>
            <a:endParaRPr sz="2400">
              <a:solidFill>
                <a:srgbClr val="000000"/>
              </a:solidFill>
              <a:latin typeface="Arial"/>
              <a:ea typeface="Arial"/>
              <a:cs typeface="Arial"/>
              <a:sym typeface="Arial"/>
            </a:endParaRPr>
          </a:p>
          <a:p>
            <a:pPr indent="0" lvl="0" marL="0" marR="0" rtl="0" algn="l">
              <a:lnSpc>
                <a:spcPct val="173333"/>
              </a:lnSpc>
              <a:spcBef>
                <a:spcPts val="0"/>
              </a:spcBef>
              <a:spcAft>
                <a:spcPts val="0"/>
              </a:spcAft>
              <a:buNone/>
            </a:pPr>
            <a:r>
              <a:rPr lang="en-US" sz="2400">
                <a:solidFill>
                  <a:srgbClr val="000000"/>
                </a:solidFill>
                <a:latin typeface="Arial"/>
                <a:ea typeface="Arial"/>
                <a:cs typeface="Arial"/>
                <a:sym typeface="Arial"/>
              </a:rPr>
              <a:t>Membership</a:t>
            </a:r>
            <a:endParaRPr/>
          </a:p>
        </p:txBody>
      </p:sp>
      <p:sp>
        <p:nvSpPr>
          <p:cNvPr id="260" name="Google Shape;260;p18"/>
          <p:cNvSpPr txBox="1"/>
          <p:nvPr/>
        </p:nvSpPr>
        <p:spPr>
          <a:xfrm>
            <a:off x="13839494" y="2146555"/>
            <a:ext cx="5286706" cy="1077218"/>
          </a:xfrm>
          <a:prstGeom prst="rect">
            <a:avLst/>
          </a:prstGeom>
          <a:noFill/>
          <a:ln>
            <a:noFill/>
          </a:ln>
        </p:spPr>
        <p:txBody>
          <a:bodyPr anchorCtr="0" anchor="t" bIns="0" lIns="0" spcFirstLastPara="1" rIns="0" wrap="square" tIns="0">
            <a:noAutofit/>
          </a:bodyPr>
          <a:lstStyle/>
          <a:p>
            <a:pPr indent="0" lvl="0" marL="0" marR="0" rtl="0" algn="l">
              <a:lnSpc>
                <a:spcPct val="173333"/>
              </a:lnSpc>
              <a:spcBef>
                <a:spcPts val="0"/>
              </a:spcBef>
              <a:spcAft>
                <a:spcPts val="0"/>
              </a:spcAft>
              <a:buNone/>
            </a:pPr>
            <a:r>
              <a:rPr lang="en-US" sz="2400">
                <a:solidFill>
                  <a:srgbClr val="000000"/>
                </a:solidFill>
                <a:latin typeface="Arial"/>
                <a:ea typeface="Arial"/>
                <a:cs typeface="Arial"/>
                <a:sym typeface="Arial"/>
              </a:rPr>
              <a:t>Luxury </a:t>
            </a:r>
            <a:endParaRPr/>
          </a:p>
          <a:p>
            <a:pPr indent="0" lvl="0" marL="0" marR="0" rtl="0" algn="l">
              <a:lnSpc>
                <a:spcPct val="173333"/>
              </a:lnSpc>
              <a:spcBef>
                <a:spcPts val="0"/>
              </a:spcBef>
              <a:spcAft>
                <a:spcPts val="0"/>
              </a:spcAft>
              <a:buNone/>
            </a:pPr>
            <a:r>
              <a:rPr lang="en-US" sz="2400">
                <a:solidFill>
                  <a:srgbClr val="000000"/>
                </a:solidFill>
                <a:latin typeface="Arial"/>
                <a:ea typeface="Arial"/>
                <a:cs typeface="Arial"/>
                <a:sym typeface="Arial"/>
              </a:rPr>
              <a:t>Accommodations</a:t>
            </a:r>
            <a:endParaRPr/>
          </a:p>
        </p:txBody>
      </p:sp>
      <p:pic>
        <p:nvPicPr>
          <p:cNvPr descr="Logo&#10;&#10;Description automatically generated" id="261" name="Google Shape;261;p18"/>
          <p:cNvPicPr preferRelativeResize="0"/>
          <p:nvPr/>
        </p:nvPicPr>
        <p:blipFill rotWithShape="1">
          <a:blip r:embed="rId4">
            <a:alphaModFix/>
          </a:blip>
          <a:srcRect b="0" l="0" r="0" t="0"/>
          <a:stretch/>
        </p:blipFill>
        <p:spPr>
          <a:xfrm>
            <a:off x="9831677" y="3984183"/>
            <a:ext cx="2451920" cy="24519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p:nvPr/>
        </p:nvSpPr>
        <p:spPr>
          <a:xfrm flipH="1">
            <a:off x="12452082" y="7033964"/>
            <a:ext cx="3977565" cy="1030824"/>
          </a:xfrm>
          <a:custGeom>
            <a:rect b="b" l="l" r="r" t="t"/>
            <a:pathLst>
              <a:path extrusionOk="0" h="687216" w="2263070">
                <a:moveTo>
                  <a:pt x="0" y="0"/>
                </a:moveTo>
                <a:lnTo>
                  <a:pt x="2263070" y="0"/>
                </a:lnTo>
                <a:cubicBezTo>
                  <a:pt x="2090180" y="109772"/>
                  <a:pt x="1973498" y="458379"/>
                  <a:pt x="2263070" y="687216"/>
                </a:cubicBezTo>
                <a:lnTo>
                  <a:pt x="0" y="687216"/>
                </a:lnTo>
                <a:lnTo>
                  <a:pt x="0" y="0"/>
                </a:lnTo>
                <a:close/>
              </a:path>
            </a:pathLst>
          </a:custGeom>
          <a:gradFill>
            <a:gsLst>
              <a:gs pos="0">
                <a:srgbClr val="DDD9C3">
                  <a:alpha val="46666"/>
                </a:srgbClr>
              </a:gs>
              <a:gs pos="100000">
                <a:srgbClr val="BFBFBF"/>
              </a:gs>
            </a:gsLst>
            <a:lin ang="0" scaled="0"/>
          </a:gra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67" name="Google Shape;267;p19"/>
          <p:cNvSpPr/>
          <p:nvPr/>
        </p:nvSpPr>
        <p:spPr>
          <a:xfrm>
            <a:off x="6923316" y="1108321"/>
            <a:ext cx="16694792" cy="21787"/>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268" name="Google Shape;268;p19"/>
          <p:cNvSpPr/>
          <p:nvPr/>
        </p:nvSpPr>
        <p:spPr>
          <a:xfrm>
            <a:off x="16694791" y="1028700"/>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txBox="1"/>
          <p:nvPr/>
        </p:nvSpPr>
        <p:spPr>
          <a:xfrm>
            <a:off x="643864" y="229678"/>
            <a:ext cx="8016606" cy="2151871"/>
          </a:xfrm>
          <a:prstGeom prst="rect">
            <a:avLst/>
          </a:prstGeom>
          <a:noFill/>
          <a:ln>
            <a:noFill/>
          </a:ln>
        </p:spPr>
        <p:txBody>
          <a:bodyPr anchorCtr="0" anchor="t" bIns="0" lIns="0" spcFirstLastPara="1" rIns="0" wrap="square" tIns="0">
            <a:noAutofit/>
          </a:bodyPr>
          <a:lstStyle/>
          <a:p>
            <a:pPr indent="0" lvl="0" marL="0" marR="0" rtl="0" algn="l">
              <a:lnSpc>
                <a:spcPct val="147000"/>
              </a:lnSpc>
              <a:spcBef>
                <a:spcPts val="0"/>
              </a:spcBef>
              <a:spcAft>
                <a:spcPts val="0"/>
              </a:spcAft>
              <a:buNone/>
            </a:pPr>
            <a:r>
              <a:rPr lang="en-US" sz="6000">
                <a:solidFill>
                  <a:srgbClr val="C7B189"/>
                </a:solidFill>
                <a:latin typeface="Arial"/>
                <a:ea typeface="Arial"/>
                <a:cs typeface="Arial"/>
                <a:sym typeface="Arial"/>
              </a:rPr>
              <a:t>Luxury</a:t>
            </a:r>
            <a:r>
              <a:rPr lang="en-US" sz="6000" u="none">
                <a:solidFill>
                  <a:srgbClr val="C7B189"/>
                </a:solidFill>
                <a:latin typeface="Arial"/>
                <a:ea typeface="Arial"/>
                <a:cs typeface="Arial"/>
                <a:sym typeface="Arial"/>
              </a:rPr>
              <a:t> Accommodations</a:t>
            </a:r>
            <a:endParaRPr/>
          </a:p>
        </p:txBody>
      </p:sp>
      <p:sp>
        <p:nvSpPr>
          <p:cNvPr id="270" name="Google Shape;270;p19"/>
          <p:cNvSpPr txBox="1"/>
          <p:nvPr/>
        </p:nvSpPr>
        <p:spPr>
          <a:xfrm>
            <a:off x="1204523" y="4935575"/>
            <a:ext cx="4630860" cy="3217932"/>
          </a:xfrm>
          <a:prstGeom prst="rect">
            <a:avLst/>
          </a:prstGeom>
          <a:noFill/>
          <a:ln>
            <a:noFill/>
          </a:ln>
        </p:spPr>
        <p:txBody>
          <a:bodyPr anchorCtr="0" anchor="t" bIns="0" lIns="0" spcFirstLastPara="1" rIns="0" wrap="square" tIns="0">
            <a:noAutofit/>
          </a:bodyPr>
          <a:lstStyle/>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All suites are luxuriously designer decorated</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Top of range furnishing, appliances and tableware</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Smart TV’s  with free cable-tv</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Free room tablet</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Free high-speed WI-FI </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Fully serviced suites with kitchen </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Microwave, coffee-maker, toaster </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Basic services package includes paper towels, dish detergent, trash bag, etc.</a:t>
            </a:r>
            <a:endParaRPr/>
          </a:p>
          <a:p>
            <a:pPr indent="-71119" lvl="1" marL="345439" marR="0" rtl="0" algn="l">
              <a:lnSpc>
                <a:spcPct val="141937"/>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71" name="Google Shape;271;p19"/>
          <p:cNvSpPr txBox="1"/>
          <p:nvPr/>
        </p:nvSpPr>
        <p:spPr>
          <a:xfrm>
            <a:off x="12900595" y="7050733"/>
            <a:ext cx="5274345" cy="1036951"/>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3200">
                <a:solidFill>
                  <a:srgbClr val="000000"/>
                </a:solidFill>
                <a:latin typeface="Arial"/>
                <a:ea typeface="Arial"/>
                <a:cs typeface="Arial"/>
                <a:sym typeface="Arial"/>
              </a:rPr>
              <a:t>COVID-19 Safety </a:t>
            </a:r>
            <a:endParaRPr/>
          </a:p>
          <a:p>
            <a:pPr indent="0" lvl="0" marL="0" marR="0" rtl="0" algn="l">
              <a:lnSpc>
                <a:spcPct val="130000"/>
              </a:lnSpc>
              <a:spcBef>
                <a:spcPts val="0"/>
              </a:spcBef>
              <a:spcAft>
                <a:spcPts val="0"/>
              </a:spcAft>
              <a:buNone/>
            </a:pPr>
            <a:r>
              <a:rPr lang="en-US" sz="3200">
                <a:solidFill>
                  <a:srgbClr val="000000"/>
                </a:solidFill>
                <a:latin typeface="Arial"/>
                <a:ea typeface="Arial"/>
                <a:cs typeface="Arial"/>
                <a:sym typeface="Arial"/>
              </a:rPr>
              <a:t>Measures</a:t>
            </a:r>
            <a:endParaRPr/>
          </a:p>
        </p:txBody>
      </p:sp>
      <p:sp>
        <p:nvSpPr>
          <p:cNvPr id="272" name="Google Shape;272;p19"/>
          <p:cNvSpPr/>
          <p:nvPr/>
        </p:nvSpPr>
        <p:spPr>
          <a:xfrm rot="10800000">
            <a:off x="3212705" y="9901458"/>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pic>
        <p:nvPicPr>
          <p:cNvPr id="273" name="Google Shape;273;p19"/>
          <p:cNvPicPr preferRelativeResize="0"/>
          <p:nvPr/>
        </p:nvPicPr>
        <p:blipFill rotWithShape="1">
          <a:blip r:embed="rId3">
            <a:alphaModFix/>
          </a:blip>
          <a:srcRect b="0" l="0" r="0" t="0"/>
          <a:stretch/>
        </p:blipFill>
        <p:spPr>
          <a:xfrm>
            <a:off x="17029619" y="9258300"/>
            <a:ext cx="923553" cy="923553"/>
          </a:xfrm>
          <a:prstGeom prst="rect">
            <a:avLst/>
          </a:prstGeom>
          <a:noFill/>
          <a:ln>
            <a:noFill/>
          </a:ln>
        </p:spPr>
      </p:pic>
      <p:sp>
        <p:nvSpPr>
          <p:cNvPr id="274" name="Google Shape;274;p19"/>
          <p:cNvSpPr txBox="1"/>
          <p:nvPr/>
        </p:nvSpPr>
        <p:spPr>
          <a:xfrm>
            <a:off x="761945" y="9554806"/>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06</a:t>
            </a:r>
            <a:endParaRPr/>
          </a:p>
        </p:txBody>
      </p:sp>
      <p:sp>
        <p:nvSpPr>
          <p:cNvPr id="275" name="Google Shape;275;p19"/>
          <p:cNvSpPr/>
          <p:nvPr/>
        </p:nvSpPr>
        <p:spPr>
          <a:xfrm>
            <a:off x="9025217" y="4958834"/>
            <a:ext cx="2375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6" name="Google Shape;276;p19"/>
          <p:cNvSpPr/>
          <p:nvPr/>
        </p:nvSpPr>
        <p:spPr>
          <a:xfrm>
            <a:off x="9025217" y="4958834"/>
            <a:ext cx="2375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7" name="Google Shape;277;p19"/>
          <p:cNvSpPr/>
          <p:nvPr/>
        </p:nvSpPr>
        <p:spPr>
          <a:xfrm>
            <a:off x="9025217" y="4958834"/>
            <a:ext cx="2375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8" name="Google Shape;278;p19"/>
          <p:cNvSpPr/>
          <p:nvPr/>
        </p:nvSpPr>
        <p:spPr>
          <a:xfrm flipH="1">
            <a:off x="1661234" y="3599144"/>
            <a:ext cx="3977565" cy="1030824"/>
          </a:xfrm>
          <a:custGeom>
            <a:rect b="b" l="l" r="r" t="t"/>
            <a:pathLst>
              <a:path extrusionOk="0" h="687216" w="2263070">
                <a:moveTo>
                  <a:pt x="0" y="0"/>
                </a:moveTo>
                <a:lnTo>
                  <a:pt x="2263070" y="0"/>
                </a:lnTo>
                <a:cubicBezTo>
                  <a:pt x="2090180" y="109772"/>
                  <a:pt x="1973498" y="458379"/>
                  <a:pt x="2263070" y="687216"/>
                </a:cubicBezTo>
                <a:lnTo>
                  <a:pt x="0" y="687216"/>
                </a:lnTo>
                <a:lnTo>
                  <a:pt x="0" y="0"/>
                </a:lnTo>
                <a:close/>
              </a:path>
            </a:pathLst>
          </a:custGeom>
          <a:gradFill>
            <a:gsLst>
              <a:gs pos="0">
                <a:srgbClr val="DDD9C3">
                  <a:alpha val="46666"/>
                </a:srgbClr>
              </a:gs>
              <a:gs pos="100000">
                <a:srgbClr val="BFBFBF"/>
              </a:gs>
            </a:gsLst>
            <a:lin ang="0" scaled="0"/>
          </a:gra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79" name="Google Shape;279;p19"/>
          <p:cNvSpPr txBox="1"/>
          <p:nvPr/>
        </p:nvSpPr>
        <p:spPr>
          <a:xfrm>
            <a:off x="2008542" y="3608407"/>
            <a:ext cx="5286706" cy="498342"/>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3200">
                <a:solidFill>
                  <a:srgbClr val="000000"/>
                </a:solidFill>
                <a:latin typeface="Arial"/>
                <a:ea typeface="Arial"/>
                <a:cs typeface="Arial"/>
                <a:sym typeface="Arial"/>
              </a:rPr>
              <a:t>In-room Services</a:t>
            </a:r>
            <a:endParaRPr/>
          </a:p>
        </p:txBody>
      </p:sp>
      <p:sp>
        <p:nvSpPr>
          <p:cNvPr id="280" name="Google Shape;280;p19"/>
          <p:cNvSpPr/>
          <p:nvPr/>
        </p:nvSpPr>
        <p:spPr>
          <a:xfrm flipH="1">
            <a:off x="662956" y="3546834"/>
            <a:ext cx="1083136" cy="1083134"/>
          </a:xfrm>
          <a:prstGeom prst="ellipse">
            <a:avLst/>
          </a:prstGeom>
          <a:solidFill>
            <a:schemeClr val="lt1"/>
          </a:solidFill>
          <a:ln cap="flat" cmpd="sng" w="12700">
            <a:solidFill>
              <a:srgbClr val="F2F2F2"/>
            </a:solidFill>
            <a:prstDash val="solid"/>
            <a:miter lim="800000"/>
            <a:headEnd len="sm" w="sm" type="none"/>
            <a:tailEnd len="sm" w="sm" type="none"/>
          </a:ln>
          <a:effectLst>
            <a:outerShdw blurRad="50800" rotWithShape="0" algn="tl" dir="2700000" dist="50800">
              <a:srgbClr val="000000">
                <a:alpha val="40000"/>
              </a:srgbClr>
            </a:outerShdw>
          </a:effectLst>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81" name="Google Shape;281;p19"/>
          <p:cNvSpPr/>
          <p:nvPr/>
        </p:nvSpPr>
        <p:spPr>
          <a:xfrm flipH="1">
            <a:off x="13622737" y="1495240"/>
            <a:ext cx="3977565" cy="1030824"/>
          </a:xfrm>
          <a:custGeom>
            <a:rect b="b" l="l" r="r" t="t"/>
            <a:pathLst>
              <a:path extrusionOk="0" h="687216" w="2263070">
                <a:moveTo>
                  <a:pt x="0" y="0"/>
                </a:moveTo>
                <a:lnTo>
                  <a:pt x="2263070" y="0"/>
                </a:lnTo>
                <a:cubicBezTo>
                  <a:pt x="2090180" y="109772"/>
                  <a:pt x="1973498" y="458379"/>
                  <a:pt x="2263070" y="687216"/>
                </a:cubicBezTo>
                <a:lnTo>
                  <a:pt x="0" y="687216"/>
                </a:lnTo>
                <a:lnTo>
                  <a:pt x="0" y="0"/>
                </a:lnTo>
                <a:close/>
              </a:path>
            </a:pathLst>
          </a:custGeom>
          <a:gradFill>
            <a:gsLst>
              <a:gs pos="0">
                <a:srgbClr val="DDD9C3">
                  <a:alpha val="46666"/>
                </a:srgbClr>
              </a:gs>
              <a:gs pos="100000">
                <a:srgbClr val="BFBFBF"/>
              </a:gs>
            </a:gsLst>
            <a:lin ang="0" scaled="0"/>
          </a:gra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82" name="Google Shape;282;p19"/>
          <p:cNvSpPr/>
          <p:nvPr/>
        </p:nvSpPr>
        <p:spPr>
          <a:xfrm flipH="1">
            <a:off x="408642" y="3306426"/>
            <a:ext cx="1576842" cy="1576839"/>
          </a:xfrm>
          <a:prstGeom prst="donut">
            <a:avLst>
              <a:gd fmla="val 10135" name="adj"/>
            </a:avLst>
          </a:prstGeom>
          <a:solidFill>
            <a:srgbClr val="DDD9C3"/>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83" name="Google Shape;283;p19"/>
          <p:cNvSpPr/>
          <p:nvPr/>
        </p:nvSpPr>
        <p:spPr>
          <a:xfrm flipH="1">
            <a:off x="12415378" y="1291162"/>
            <a:ext cx="1576842" cy="1576839"/>
          </a:xfrm>
          <a:prstGeom prst="donut">
            <a:avLst>
              <a:gd fmla="val 10135" name="adj"/>
            </a:avLst>
          </a:prstGeom>
          <a:solidFill>
            <a:srgbClr val="DDD9C3"/>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84" name="Google Shape;284;p19"/>
          <p:cNvSpPr/>
          <p:nvPr/>
        </p:nvSpPr>
        <p:spPr>
          <a:xfrm flipH="1">
            <a:off x="12662231" y="1532181"/>
            <a:ext cx="1083136" cy="1083134"/>
          </a:xfrm>
          <a:prstGeom prst="ellipse">
            <a:avLst/>
          </a:prstGeom>
          <a:solidFill>
            <a:schemeClr val="lt1"/>
          </a:solidFill>
          <a:ln cap="flat" cmpd="sng" w="12700">
            <a:solidFill>
              <a:srgbClr val="F2F2F2"/>
            </a:solidFill>
            <a:prstDash val="solid"/>
            <a:miter lim="800000"/>
            <a:headEnd len="sm" w="sm" type="none"/>
            <a:tailEnd len="sm" w="sm" type="none"/>
          </a:ln>
          <a:effectLst>
            <a:outerShdw blurRad="50800" rotWithShape="0" algn="tl" dir="2700000" dist="50800">
              <a:srgbClr val="000000">
                <a:alpha val="40000"/>
              </a:srgbClr>
            </a:outerShdw>
          </a:effectLst>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85" name="Google Shape;285;p19"/>
          <p:cNvSpPr txBox="1"/>
          <p:nvPr/>
        </p:nvSpPr>
        <p:spPr>
          <a:xfrm>
            <a:off x="14202731" y="1775823"/>
            <a:ext cx="5286706" cy="498342"/>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3200">
                <a:solidFill>
                  <a:srgbClr val="000000"/>
                </a:solidFill>
                <a:latin typeface="Arial"/>
                <a:ea typeface="Arial"/>
                <a:cs typeface="Arial"/>
                <a:sym typeface="Arial"/>
              </a:rPr>
              <a:t>Personal Touch</a:t>
            </a:r>
            <a:endParaRPr/>
          </a:p>
        </p:txBody>
      </p:sp>
      <p:sp>
        <p:nvSpPr>
          <p:cNvPr id="286" name="Google Shape;286;p19"/>
          <p:cNvSpPr txBox="1"/>
          <p:nvPr/>
        </p:nvSpPr>
        <p:spPr>
          <a:xfrm>
            <a:off x="12779421" y="2962808"/>
            <a:ext cx="4630860" cy="1179810"/>
          </a:xfrm>
          <a:prstGeom prst="rect">
            <a:avLst/>
          </a:prstGeom>
          <a:noFill/>
          <a:ln>
            <a:noFill/>
          </a:ln>
        </p:spPr>
        <p:txBody>
          <a:bodyPr anchorCtr="0" anchor="t" bIns="0" lIns="0" spcFirstLastPara="1" rIns="0" wrap="square" tIns="0">
            <a:noAutofit/>
          </a:bodyPr>
          <a:lstStyle/>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Premium linen in all suites</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Premium toiletries such as hand creams, soaps, shampoos, tooth paste and tooth-brushes</a:t>
            </a:r>
            <a:endParaRPr/>
          </a:p>
          <a:p>
            <a:pPr indent="-71119" lvl="1" marL="345439" marR="0" rtl="0" algn="l">
              <a:lnSpc>
                <a:spcPct val="141937"/>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87" name="Google Shape;287;p19"/>
          <p:cNvSpPr/>
          <p:nvPr/>
        </p:nvSpPr>
        <p:spPr>
          <a:xfrm flipH="1">
            <a:off x="12925313" y="1638101"/>
            <a:ext cx="585096" cy="735705"/>
          </a:xfrm>
          <a:custGeom>
            <a:rect b="b" l="l" r="r" t="t"/>
            <a:pathLst>
              <a:path extrusionOk="0" h="2327" w="1677">
                <a:moveTo>
                  <a:pt x="835" y="187"/>
                </a:moveTo>
                <a:cubicBezTo>
                  <a:pt x="809" y="187"/>
                  <a:pt x="787" y="166"/>
                  <a:pt x="787" y="139"/>
                </a:cubicBezTo>
                <a:cubicBezTo>
                  <a:pt x="787" y="48"/>
                  <a:pt x="787" y="48"/>
                  <a:pt x="787" y="48"/>
                </a:cubicBezTo>
                <a:cubicBezTo>
                  <a:pt x="787" y="22"/>
                  <a:pt x="809" y="0"/>
                  <a:pt x="835" y="0"/>
                </a:cubicBezTo>
                <a:cubicBezTo>
                  <a:pt x="861" y="0"/>
                  <a:pt x="883" y="22"/>
                  <a:pt x="883" y="48"/>
                </a:cubicBezTo>
                <a:cubicBezTo>
                  <a:pt x="883" y="139"/>
                  <a:pt x="883" y="139"/>
                  <a:pt x="883" y="139"/>
                </a:cubicBezTo>
                <a:cubicBezTo>
                  <a:pt x="883" y="166"/>
                  <a:pt x="861" y="187"/>
                  <a:pt x="835" y="187"/>
                </a:cubicBezTo>
                <a:close/>
                <a:moveTo>
                  <a:pt x="359" y="476"/>
                </a:moveTo>
                <a:cubicBezTo>
                  <a:pt x="359" y="502"/>
                  <a:pt x="380" y="523"/>
                  <a:pt x="406" y="523"/>
                </a:cubicBezTo>
                <a:cubicBezTo>
                  <a:pt x="499" y="523"/>
                  <a:pt x="499" y="523"/>
                  <a:pt x="499" y="523"/>
                </a:cubicBezTo>
                <a:cubicBezTo>
                  <a:pt x="525" y="523"/>
                  <a:pt x="547" y="502"/>
                  <a:pt x="547" y="476"/>
                </a:cubicBezTo>
                <a:cubicBezTo>
                  <a:pt x="547" y="449"/>
                  <a:pt x="525" y="428"/>
                  <a:pt x="499" y="428"/>
                </a:cubicBezTo>
                <a:cubicBezTo>
                  <a:pt x="406" y="428"/>
                  <a:pt x="406" y="428"/>
                  <a:pt x="406" y="428"/>
                </a:cubicBezTo>
                <a:cubicBezTo>
                  <a:pt x="380" y="428"/>
                  <a:pt x="359" y="449"/>
                  <a:pt x="359" y="476"/>
                </a:cubicBezTo>
                <a:close/>
                <a:moveTo>
                  <a:pt x="1262" y="428"/>
                </a:moveTo>
                <a:cubicBezTo>
                  <a:pt x="1170" y="428"/>
                  <a:pt x="1170" y="428"/>
                  <a:pt x="1170" y="428"/>
                </a:cubicBezTo>
                <a:cubicBezTo>
                  <a:pt x="1144" y="428"/>
                  <a:pt x="1123" y="449"/>
                  <a:pt x="1123" y="476"/>
                </a:cubicBezTo>
                <a:cubicBezTo>
                  <a:pt x="1123" y="502"/>
                  <a:pt x="1144" y="523"/>
                  <a:pt x="1170" y="523"/>
                </a:cubicBezTo>
                <a:cubicBezTo>
                  <a:pt x="1264" y="523"/>
                  <a:pt x="1264" y="523"/>
                  <a:pt x="1264" y="523"/>
                </a:cubicBezTo>
                <a:cubicBezTo>
                  <a:pt x="1276" y="523"/>
                  <a:pt x="1288" y="518"/>
                  <a:pt x="1297" y="509"/>
                </a:cubicBezTo>
                <a:cubicBezTo>
                  <a:pt x="1306" y="501"/>
                  <a:pt x="1311" y="489"/>
                  <a:pt x="1311" y="476"/>
                </a:cubicBezTo>
                <a:cubicBezTo>
                  <a:pt x="1312" y="464"/>
                  <a:pt x="1308" y="452"/>
                  <a:pt x="1299" y="443"/>
                </a:cubicBezTo>
                <a:cubicBezTo>
                  <a:pt x="1290" y="433"/>
                  <a:pt x="1277" y="428"/>
                  <a:pt x="1264" y="428"/>
                </a:cubicBezTo>
                <a:lnTo>
                  <a:pt x="1262" y="428"/>
                </a:lnTo>
                <a:close/>
                <a:moveTo>
                  <a:pt x="1138" y="125"/>
                </a:moveTo>
                <a:cubicBezTo>
                  <a:pt x="1125" y="125"/>
                  <a:pt x="1113" y="130"/>
                  <a:pt x="1104" y="139"/>
                </a:cubicBezTo>
                <a:cubicBezTo>
                  <a:pt x="1038" y="204"/>
                  <a:pt x="1038" y="204"/>
                  <a:pt x="1038" y="204"/>
                </a:cubicBezTo>
                <a:cubicBezTo>
                  <a:pt x="1019" y="222"/>
                  <a:pt x="1019" y="253"/>
                  <a:pt x="1037" y="272"/>
                </a:cubicBezTo>
                <a:cubicBezTo>
                  <a:pt x="1037" y="272"/>
                  <a:pt x="1038" y="273"/>
                  <a:pt x="1038" y="273"/>
                </a:cubicBezTo>
                <a:cubicBezTo>
                  <a:pt x="1048" y="281"/>
                  <a:pt x="1060" y="286"/>
                  <a:pt x="1072" y="286"/>
                </a:cubicBezTo>
                <a:cubicBezTo>
                  <a:pt x="1085" y="286"/>
                  <a:pt x="1097" y="281"/>
                  <a:pt x="1106" y="272"/>
                </a:cubicBezTo>
                <a:cubicBezTo>
                  <a:pt x="1171" y="207"/>
                  <a:pt x="1171" y="207"/>
                  <a:pt x="1171" y="207"/>
                </a:cubicBezTo>
                <a:cubicBezTo>
                  <a:pt x="1190" y="189"/>
                  <a:pt x="1191" y="159"/>
                  <a:pt x="1173" y="140"/>
                </a:cubicBezTo>
                <a:cubicBezTo>
                  <a:pt x="1164" y="130"/>
                  <a:pt x="1151" y="124"/>
                  <a:pt x="1137" y="125"/>
                </a:cubicBezTo>
                <a:lnTo>
                  <a:pt x="1138" y="125"/>
                </a:lnTo>
                <a:close/>
                <a:moveTo>
                  <a:pt x="565" y="139"/>
                </a:moveTo>
                <a:cubicBezTo>
                  <a:pt x="546" y="121"/>
                  <a:pt x="516" y="121"/>
                  <a:pt x="497" y="139"/>
                </a:cubicBezTo>
                <a:cubicBezTo>
                  <a:pt x="478" y="158"/>
                  <a:pt x="478" y="188"/>
                  <a:pt x="497" y="207"/>
                </a:cubicBezTo>
                <a:cubicBezTo>
                  <a:pt x="497" y="207"/>
                  <a:pt x="497" y="207"/>
                  <a:pt x="497" y="207"/>
                </a:cubicBezTo>
                <a:cubicBezTo>
                  <a:pt x="563" y="272"/>
                  <a:pt x="563" y="272"/>
                  <a:pt x="563" y="272"/>
                </a:cubicBezTo>
                <a:cubicBezTo>
                  <a:pt x="582" y="291"/>
                  <a:pt x="613" y="291"/>
                  <a:pt x="631" y="272"/>
                </a:cubicBezTo>
                <a:cubicBezTo>
                  <a:pt x="650" y="253"/>
                  <a:pt x="649" y="223"/>
                  <a:pt x="630" y="204"/>
                </a:cubicBezTo>
                <a:lnTo>
                  <a:pt x="565" y="139"/>
                </a:lnTo>
                <a:close/>
                <a:moveTo>
                  <a:pt x="631" y="483"/>
                </a:moveTo>
                <a:cubicBezTo>
                  <a:pt x="632" y="596"/>
                  <a:pt x="723" y="687"/>
                  <a:pt x="836" y="686"/>
                </a:cubicBezTo>
                <a:cubicBezTo>
                  <a:pt x="948" y="686"/>
                  <a:pt x="1039" y="594"/>
                  <a:pt x="1039" y="482"/>
                </a:cubicBezTo>
                <a:cubicBezTo>
                  <a:pt x="1038" y="370"/>
                  <a:pt x="947" y="279"/>
                  <a:pt x="835" y="279"/>
                </a:cubicBezTo>
                <a:cubicBezTo>
                  <a:pt x="723" y="279"/>
                  <a:pt x="631" y="370"/>
                  <a:pt x="631" y="483"/>
                </a:cubicBezTo>
                <a:close/>
                <a:moveTo>
                  <a:pt x="2" y="1157"/>
                </a:moveTo>
                <a:cubicBezTo>
                  <a:pt x="44" y="1527"/>
                  <a:pt x="44" y="1527"/>
                  <a:pt x="44" y="1527"/>
                </a:cubicBezTo>
                <a:cubicBezTo>
                  <a:pt x="49" y="1573"/>
                  <a:pt x="80" y="1612"/>
                  <a:pt x="123" y="1628"/>
                </a:cubicBezTo>
                <a:cubicBezTo>
                  <a:pt x="195" y="2277"/>
                  <a:pt x="195" y="2277"/>
                  <a:pt x="195" y="2277"/>
                </a:cubicBezTo>
                <a:cubicBezTo>
                  <a:pt x="198" y="2305"/>
                  <a:pt x="222" y="2326"/>
                  <a:pt x="250" y="2326"/>
                </a:cubicBezTo>
                <a:cubicBezTo>
                  <a:pt x="363" y="2326"/>
                  <a:pt x="363" y="2326"/>
                  <a:pt x="363" y="2326"/>
                </a:cubicBezTo>
                <a:cubicBezTo>
                  <a:pt x="391" y="2326"/>
                  <a:pt x="415" y="2305"/>
                  <a:pt x="418" y="2277"/>
                </a:cubicBezTo>
                <a:cubicBezTo>
                  <a:pt x="490" y="1629"/>
                  <a:pt x="490" y="1629"/>
                  <a:pt x="490" y="1629"/>
                </a:cubicBezTo>
                <a:cubicBezTo>
                  <a:pt x="506" y="1624"/>
                  <a:pt x="522" y="1614"/>
                  <a:pt x="534" y="1602"/>
                </a:cubicBezTo>
                <a:cubicBezTo>
                  <a:pt x="529" y="1554"/>
                  <a:pt x="529" y="1554"/>
                  <a:pt x="529" y="1554"/>
                </a:cubicBezTo>
                <a:cubicBezTo>
                  <a:pt x="473" y="1515"/>
                  <a:pt x="436" y="1453"/>
                  <a:pt x="429" y="1384"/>
                </a:cubicBezTo>
                <a:cubicBezTo>
                  <a:pt x="388" y="1027"/>
                  <a:pt x="388" y="1027"/>
                  <a:pt x="388" y="1027"/>
                </a:cubicBezTo>
                <a:cubicBezTo>
                  <a:pt x="321" y="1110"/>
                  <a:pt x="321" y="1110"/>
                  <a:pt x="321" y="1110"/>
                </a:cubicBezTo>
                <a:cubicBezTo>
                  <a:pt x="315" y="1118"/>
                  <a:pt x="304" y="1119"/>
                  <a:pt x="297" y="1113"/>
                </a:cubicBezTo>
                <a:cubicBezTo>
                  <a:pt x="296" y="1112"/>
                  <a:pt x="295" y="1111"/>
                  <a:pt x="294" y="1110"/>
                </a:cubicBezTo>
                <a:cubicBezTo>
                  <a:pt x="206" y="1000"/>
                  <a:pt x="206" y="1000"/>
                  <a:pt x="206" y="1000"/>
                </a:cubicBezTo>
                <a:cubicBezTo>
                  <a:pt x="204" y="998"/>
                  <a:pt x="202" y="997"/>
                  <a:pt x="200" y="997"/>
                </a:cubicBezTo>
                <a:cubicBezTo>
                  <a:pt x="144" y="997"/>
                  <a:pt x="144" y="997"/>
                  <a:pt x="144" y="997"/>
                </a:cubicBezTo>
                <a:cubicBezTo>
                  <a:pt x="65" y="998"/>
                  <a:pt x="0" y="1063"/>
                  <a:pt x="1" y="1142"/>
                </a:cubicBezTo>
                <a:cubicBezTo>
                  <a:pt x="1" y="1147"/>
                  <a:pt x="1" y="1152"/>
                  <a:pt x="2" y="1157"/>
                </a:cubicBezTo>
                <a:close/>
                <a:moveTo>
                  <a:pt x="136" y="766"/>
                </a:moveTo>
                <a:cubicBezTo>
                  <a:pt x="136" y="860"/>
                  <a:pt x="213" y="937"/>
                  <a:pt x="307" y="937"/>
                </a:cubicBezTo>
                <a:cubicBezTo>
                  <a:pt x="331" y="937"/>
                  <a:pt x="354" y="932"/>
                  <a:pt x="375" y="922"/>
                </a:cubicBezTo>
                <a:cubicBezTo>
                  <a:pt x="372" y="841"/>
                  <a:pt x="406" y="762"/>
                  <a:pt x="468" y="710"/>
                </a:cubicBezTo>
                <a:cubicBezTo>
                  <a:pt x="437" y="620"/>
                  <a:pt x="340" y="573"/>
                  <a:pt x="251" y="604"/>
                </a:cubicBezTo>
                <a:cubicBezTo>
                  <a:pt x="182" y="628"/>
                  <a:pt x="136" y="693"/>
                  <a:pt x="136" y="766"/>
                </a:cubicBezTo>
                <a:close/>
                <a:moveTo>
                  <a:pt x="1526" y="997"/>
                </a:moveTo>
                <a:cubicBezTo>
                  <a:pt x="1470" y="997"/>
                  <a:pt x="1470" y="997"/>
                  <a:pt x="1470" y="997"/>
                </a:cubicBezTo>
                <a:cubicBezTo>
                  <a:pt x="1468" y="997"/>
                  <a:pt x="1466" y="998"/>
                  <a:pt x="1465" y="999"/>
                </a:cubicBezTo>
                <a:cubicBezTo>
                  <a:pt x="1376" y="1110"/>
                  <a:pt x="1376" y="1110"/>
                  <a:pt x="1376" y="1110"/>
                </a:cubicBezTo>
                <a:cubicBezTo>
                  <a:pt x="1370" y="1117"/>
                  <a:pt x="1359" y="1119"/>
                  <a:pt x="1351" y="1112"/>
                </a:cubicBezTo>
                <a:cubicBezTo>
                  <a:pt x="1350" y="1112"/>
                  <a:pt x="1350" y="1111"/>
                  <a:pt x="1349" y="1110"/>
                </a:cubicBezTo>
                <a:cubicBezTo>
                  <a:pt x="1284" y="1029"/>
                  <a:pt x="1284" y="1029"/>
                  <a:pt x="1284" y="1029"/>
                </a:cubicBezTo>
                <a:cubicBezTo>
                  <a:pt x="1244" y="1384"/>
                  <a:pt x="1244" y="1384"/>
                  <a:pt x="1244" y="1384"/>
                </a:cubicBezTo>
                <a:cubicBezTo>
                  <a:pt x="1236" y="1453"/>
                  <a:pt x="1198" y="1516"/>
                  <a:pt x="1140" y="1556"/>
                </a:cubicBezTo>
                <a:cubicBezTo>
                  <a:pt x="1135" y="1599"/>
                  <a:pt x="1135" y="1599"/>
                  <a:pt x="1135" y="1599"/>
                </a:cubicBezTo>
                <a:cubicBezTo>
                  <a:pt x="1148" y="1612"/>
                  <a:pt x="1163" y="1622"/>
                  <a:pt x="1180" y="1629"/>
                </a:cubicBezTo>
                <a:cubicBezTo>
                  <a:pt x="1251" y="2277"/>
                  <a:pt x="1251" y="2277"/>
                  <a:pt x="1251" y="2277"/>
                </a:cubicBezTo>
                <a:cubicBezTo>
                  <a:pt x="1255" y="2305"/>
                  <a:pt x="1279" y="2327"/>
                  <a:pt x="1307" y="2327"/>
                </a:cubicBezTo>
                <a:cubicBezTo>
                  <a:pt x="1418" y="2327"/>
                  <a:pt x="1418" y="2327"/>
                  <a:pt x="1418" y="2327"/>
                </a:cubicBezTo>
                <a:cubicBezTo>
                  <a:pt x="1447" y="2327"/>
                  <a:pt x="1471" y="2305"/>
                  <a:pt x="1474" y="2277"/>
                </a:cubicBezTo>
                <a:cubicBezTo>
                  <a:pt x="1546" y="1630"/>
                  <a:pt x="1546" y="1630"/>
                  <a:pt x="1546" y="1630"/>
                </a:cubicBezTo>
                <a:cubicBezTo>
                  <a:pt x="1591" y="1614"/>
                  <a:pt x="1623" y="1575"/>
                  <a:pt x="1628" y="1527"/>
                </a:cubicBezTo>
                <a:cubicBezTo>
                  <a:pt x="1668" y="1157"/>
                  <a:pt x="1668" y="1157"/>
                  <a:pt x="1668" y="1157"/>
                </a:cubicBezTo>
                <a:cubicBezTo>
                  <a:pt x="1677" y="1078"/>
                  <a:pt x="1621" y="1007"/>
                  <a:pt x="1541" y="998"/>
                </a:cubicBezTo>
                <a:cubicBezTo>
                  <a:pt x="1536" y="997"/>
                  <a:pt x="1531" y="997"/>
                  <a:pt x="1526" y="997"/>
                </a:cubicBezTo>
                <a:close/>
                <a:moveTo>
                  <a:pt x="1364" y="595"/>
                </a:moveTo>
                <a:cubicBezTo>
                  <a:pt x="1291" y="595"/>
                  <a:pt x="1227" y="641"/>
                  <a:pt x="1203" y="710"/>
                </a:cubicBezTo>
                <a:cubicBezTo>
                  <a:pt x="1265" y="762"/>
                  <a:pt x="1299" y="841"/>
                  <a:pt x="1295" y="922"/>
                </a:cubicBezTo>
                <a:cubicBezTo>
                  <a:pt x="1317" y="932"/>
                  <a:pt x="1340" y="937"/>
                  <a:pt x="1364" y="937"/>
                </a:cubicBezTo>
                <a:cubicBezTo>
                  <a:pt x="1458" y="937"/>
                  <a:pt x="1534" y="860"/>
                  <a:pt x="1534" y="766"/>
                </a:cubicBezTo>
                <a:cubicBezTo>
                  <a:pt x="1534" y="672"/>
                  <a:pt x="1458" y="595"/>
                  <a:pt x="1364" y="595"/>
                </a:cubicBezTo>
                <a:close/>
                <a:moveTo>
                  <a:pt x="1149" y="1373"/>
                </a:moveTo>
                <a:cubicBezTo>
                  <a:pt x="1199" y="931"/>
                  <a:pt x="1199" y="931"/>
                  <a:pt x="1199" y="931"/>
                </a:cubicBezTo>
                <a:cubicBezTo>
                  <a:pt x="1209" y="837"/>
                  <a:pt x="1141" y="752"/>
                  <a:pt x="1046" y="742"/>
                </a:cubicBezTo>
                <a:cubicBezTo>
                  <a:pt x="1040" y="741"/>
                  <a:pt x="1034" y="741"/>
                  <a:pt x="1028" y="741"/>
                </a:cubicBezTo>
                <a:cubicBezTo>
                  <a:pt x="962" y="741"/>
                  <a:pt x="962" y="741"/>
                  <a:pt x="962" y="741"/>
                </a:cubicBezTo>
                <a:cubicBezTo>
                  <a:pt x="959" y="741"/>
                  <a:pt x="957" y="742"/>
                  <a:pt x="955" y="744"/>
                </a:cubicBezTo>
                <a:cubicBezTo>
                  <a:pt x="850" y="876"/>
                  <a:pt x="850" y="876"/>
                  <a:pt x="850" y="876"/>
                </a:cubicBezTo>
                <a:cubicBezTo>
                  <a:pt x="843" y="885"/>
                  <a:pt x="829" y="886"/>
                  <a:pt x="820" y="879"/>
                </a:cubicBezTo>
                <a:cubicBezTo>
                  <a:pt x="819" y="878"/>
                  <a:pt x="818" y="877"/>
                  <a:pt x="817" y="876"/>
                </a:cubicBezTo>
                <a:cubicBezTo>
                  <a:pt x="712" y="744"/>
                  <a:pt x="712" y="744"/>
                  <a:pt x="712" y="744"/>
                </a:cubicBezTo>
                <a:cubicBezTo>
                  <a:pt x="710" y="742"/>
                  <a:pt x="708" y="741"/>
                  <a:pt x="705" y="741"/>
                </a:cubicBezTo>
                <a:cubicBezTo>
                  <a:pt x="642" y="741"/>
                  <a:pt x="642" y="741"/>
                  <a:pt x="642" y="741"/>
                </a:cubicBezTo>
                <a:cubicBezTo>
                  <a:pt x="547" y="741"/>
                  <a:pt x="469" y="818"/>
                  <a:pt x="469" y="913"/>
                </a:cubicBezTo>
                <a:cubicBezTo>
                  <a:pt x="469" y="919"/>
                  <a:pt x="470" y="925"/>
                  <a:pt x="470" y="931"/>
                </a:cubicBezTo>
                <a:cubicBezTo>
                  <a:pt x="521" y="1373"/>
                  <a:pt x="521" y="1373"/>
                  <a:pt x="521" y="1373"/>
                </a:cubicBezTo>
                <a:cubicBezTo>
                  <a:pt x="527" y="1428"/>
                  <a:pt x="564" y="1475"/>
                  <a:pt x="616" y="1494"/>
                </a:cubicBezTo>
                <a:cubicBezTo>
                  <a:pt x="700" y="2267"/>
                  <a:pt x="700" y="2267"/>
                  <a:pt x="700" y="2267"/>
                </a:cubicBezTo>
                <a:cubicBezTo>
                  <a:pt x="704" y="2301"/>
                  <a:pt x="733" y="2327"/>
                  <a:pt x="767" y="2327"/>
                </a:cubicBezTo>
                <a:cubicBezTo>
                  <a:pt x="900" y="2327"/>
                  <a:pt x="900" y="2327"/>
                  <a:pt x="900" y="2327"/>
                </a:cubicBezTo>
                <a:cubicBezTo>
                  <a:pt x="934" y="2327"/>
                  <a:pt x="963" y="2301"/>
                  <a:pt x="967" y="2267"/>
                </a:cubicBezTo>
                <a:cubicBezTo>
                  <a:pt x="1051" y="1495"/>
                  <a:pt x="1051" y="1495"/>
                  <a:pt x="1051" y="1495"/>
                </a:cubicBezTo>
                <a:cubicBezTo>
                  <a:pt x="1105" y="1477"/>
                  <a:pt x="1143" y="1429"/>
                  <a:pt x="1149" y="1373"/>
                </a:cubicBezTo>
                <a:close/>
              </a:path>
            </a:pathLst>
          </a:custGeom>
          <a:solidFill>
            <a:schemeClr val="dk1"/>
          </a:solidFill>
          <a:ln>
            <a:noFill/>
          </a:ln>
        </p:spPr>
        <p:txBody>
          <a:bodyPr anchorCtr="0" anchor="ctr" bIns="68550" lIns="137125" spcFirstLastPara="1" rIns="137125" wrap="square" tIns="6855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88" name="Google Shape;288;p19"/>
          <p:cNvSpPr/>
          <p:nvPr/>
        </p:nvSpPr>
        <p:spPr>
          <a:xfrm flipH="1">
            <a:off x="11174165" y="6758710"/>
            <a:ext cx="1576842" cy="1576839"/>
          </a:xfrm>
          <a:prstGeom prst="donut">
            <a:avLst>
              <a:gd fmla="val 10135" name="adj"/>
            </a:avLst>
          </a:prstGeom>
          <a:solidFill>
            <a:srgbClr val="DDD9C3"/>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89" name="Google Shape;289;p19"/>
          <p:cNvSpPr/>
          <p:nvPr/>
        </p:nvSpPr>
        <p:spPr>
          <a:xfrm flipH="1">
            <a:off x="11405161" y="6964604"/>
            <a:ext cx="1083136" cy="1083134"/>
          </a:xfrm>
          <a:prstGeom prst="ellipse">
            <a:avLst/>
          </a:prstGeom>
          <a:solidFill>
            <a:schemeClr val="lt1"/>
          </a:solidFill>
          <a:ln cap="flat" cmpd="sng" w="12700">
            <a:solidFill>
              <a:srgbClr val="F2F2F2"/>
            </a:solidFill>
            <a:prstDash val="solid"/>
            <a:miter lim="800000"/>
            <a:headEnd len="sm" w="sm" type="none"/>
            <a:tailEnd len="sm" w="sm" type="none"/>
          </a:ln>
          <a:effectLst>
            <a:outerShdw blurRad="50800" rotWithShape="0" algn="tl" dir="2700000" dist="50800">
              <a:srgbClr val="000000">
                <a:alpha val="40000"/>
              </a:srgbClr>
            </a:outerShdw>
          </a:effectLst>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90" name="Google Shape;290;p19"/>
          <p:cNvSpPr txBox="1"/>
          <p:nvPr/>
        </p:nvSpPr>
        <p:spPr>
          <a:xfrm>
            <a:off x="11543093" y="8351489"/>
            <a:ext cx="4630860" cy="1743170"/>
          </a:xfrm>
          <a:prstGeom prst="rect">
            <a:avLst/>
          </a:prstGeom>
          <a:noFill/>
          <a:ln>
            <a:noFill/>
          </a:ln>
        </p:spPr>
        <p:txBody>
          <a:bodyPr anchorCtr="0" anchor="t" bIns="0" lIns="0" spcFirstLastPara="1" rIns="0" wrap="square" tIns="0">
            <a:noAutofit/>
          </a:bodyPr>
          <a:lstStyle/>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Specialized cleaning before you arrive</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Hand sanitizer in each suite</a:t>
            </a:r>
            <a:endParaRPr/>
          </a:p>
          <a:p>
            <a:pPr indent="-172719" lvl="1" marL="345439" marR="0" rtl="0" algn="l">
              <a:lnSpc>
                <a:spcPct val="141937"/>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House cleaning staff trained for best </a:t>
            </a:r>
            <a:endParaRPr/>
          </a:p>
          <a:p>
            <a:pPr indent="0" lvl="1" marL="172719" marR="0" rtl="0" algn="l">
              <a:lnSpc>
                <a:spcPct val="141937"/>
              </a:lnSpc>
              <a:spcBef>
                <a:spcPts val="0"/>
              </a:spcBef>
              <a:spcAft>
                <a:spcPts val="0"/>
              </a:spcAft>
              <a:buNone/>
            </a:pPr>
            <a:r>
              <a:rPr b="0" i="0" lang="en-US" sz="1600" u="none" cap="none" strike="noStrike">
                <a:solidFill>
                  <a:srgbClr val="000000"/>
                </a:solidFill>
                <a:latin typeface="Arial"/>
                <a:ea typeface="Arial"/>
                <a:cs typeface="Arial"/>
                <a:sym typeface="Arial"/>
              </a:rPr>
              <a:t>    practices</a:t>
            </a:r>
            <a:endParaRPr/>
          </a:p>
          <a:p>
            <a:pPr indent="-71119" lvl="1" marL="345439" marR="0" rtl="0" algn="l">
              <a:lnSpc>
                <a:spcPct val="141937"/>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71119" lvl="1" marL="345439" marR="0" rtl="0" algn="l">
              <a:lnSpc>
                <a:spcPct val="141937"/>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grpSp>
        <p:nvGrpSpPr>
          <p:cNvPr id="291" name="Google Shape;291;p19"/>
          <p:cNvGrpSpPr/>
          <p:nvPr/>
        </p:nvGrpSpPr>
        <p:grpSpPr>
          <a:xfrm>
            <a:off x="11667450" y="7112831"/>
            <a:ext cx="571803" cy="865140"/>
            <a:chOff x="690622" y="3966187"/>
            <a:chExt cx="669174" cy="825115"/>
          </a:xfrm>
        </p:grpSpPr>
        <p:sp>
          <p:nvSpPr>
            <p:cNvPr id="292" name="Google Shape;292;p19"/>
            <p:cNvSpPr/>
            <p:nvPr/>
          </p:nvSpPr>
          <p:spPr>
            <a:xfrm>
              <a:off x="890740" y="3966187"/>
              <a:ext cx="268507" cy="171280"/>
            </a:xfrm>
            <a:custGeom>
              <a:rect b="b" l="l" r="r" t="t"/>
              <a:pathLst>
                <a:path extrusionOk="0" h="946421" w="1483653">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solidFill>
              <a:schemeClr val="dk1"/>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93" name="Google Shape;293;p19"/>
            <p:cNvSpPr/>
            <p:nvPr/>
          </p:nvSpPr>
          <p:spPr>
            <a:xfrm>
              <a:off x="900890" y="4275436"/>
              <a:ext cx="363093" cy="36310"/>
            </a:xfrm>
            <a:prstGeom prst="roundRect">
              <a:avLst>
                <a:gd fmla="val 47886" name="adj"/>
              </a:avLst>
            </a:prstGeom>
            <a:solidFill>
              <a:schemeClr val="dk1"/>
            </a:solidFill>
            <a:ln>
              <a:noFill/>
            </a:ln>
          </p:spPr>
          <p:txBody>
            <a:bodyPr anchorCtr="0" anchor="t" bIns="68550" lIns="137125" spcFirstLastPara="1" rIns="137125" wrap="square" tIns="6855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94" name="Google Shape;294;p19"/>
            <p:cNvSpPr/>
            <p:nvPr/>
          </p:nvSpPr>
          <p:spPr>
            <a:xfrm>
              <a:off x="772740" y="4251942"/>
              <a:ext cx="83298" cy="81162"/>
            </a:xfrm>
            <a:prstGeom prst="ellipse">
              <a:avLst/>
            </a:prstGeom>
            <a:solidFill>
              <a:srgbClr val="2688AA"/>
            </a:solidFill>
            <a:ln>
              <a:noFill/>
            </a:ln>
          </p:spPr>
          <p:txBody>
            <a:bodyPr anchorCtr="0" anchor="t" bIns="68550" lIns="137125" spcFirstLastPara="1" rIns="137125" wrap="square" tIns="6855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95" name="Google Shape;295;p19"/>
            <p:cNvSpPr/>
            <p:nvPr/>
          </p:nvSpPr>
          <p:spPr>
            <a:xfrm>
              <a:off x="900890" y="4424945"/>
              <a:ext cx="363093" cy="36310"/>
            </a:xfrm>
            <a:prstGeom prst="roundRect">
              <a:avLst>
                <a:gd fmla="val 50000" name="adj"/>
              </a:avLst>
            </a:prstGeom>
            <a:solidFill>
              <a:schemeClr val="dk1"/>
            </a:solidFill>
            <a:ln>
              <a:noFill/>
            </a:ln>
          </p:spPr>
          <p:txBody>
            <a:bodyPr anchorCtr="0" anchor="t" bIns="68550" lIns="137125" spcFirstLastPara="1" rIns="137125" wrap="square" tIns="6855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96" name="Google Shape;296;p19"/>
            <p:cNvSpPr/>
            <p:nvPr/>
          </p:nvSpPr>
          <p:spPr>
            <a:xfrm>
              <a:off x="774877" y="4401451"/>
              <a:ext cx="81162" cy="81162"/>
            </a:xfrm>
            <a:prstGeom prst="ellipse">
              <a:avLst/>
            </a:prstGeom>
            <a:solidFill>
              <a:srgbClr val="2688AA"/>
            </a:solidFill>
            <a:ln>
              <a:noFill/>
            </a:ln>
          </p:spPr>
          <p:txBody>
            <a:bodyPr anchorCtr="0" anchor="t" bIns="68550" lIns="137125" spcFirstLastPara="1" rIns="137125" wrap="square" tIns="6855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97" name="Google Shape;297;p19"/>
            <p:cNvSpPr/>
            <p:nvPr/>
          </p:nvSpPr>
          <p:spPr>
            <a:xfrm>
              <a:off x="898755" y="4574454"/>
              <a:ext cx="363093" cy="36310"/>
            </a:xfrm>
            <a:prstGeom prst="roundRect">
              <a:avLst>
                <a:gd fmla="val 50000" name="adj"/>
              </a:avLst>
            </a:prstGeom>
            <a:solidFill>
              <a:schemeClr val="dk1"/>
            </a:solidFill>
            <a:ln>
              <a:noFill/>
            </a:ln>
          </p:spPr>
          <p:txBody>
            <a:bodyPr anchorCtr="0" anchor="t" bIns="68550" lIns="137125" spcFirstLastPara="1" rIns="137125" wrap="square" tIns="6855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98" name="Google Shape;298;p19"/>
            <p:cNvSpPr/>
            <p:nvPr/>
          </p:nvSpPr>
          <p:spPr>
            <a:xfrm>
              <a:off x="777012" y="4550960"/>
              <a:ext cx="83298" cy="81162"/>
            </a:xfrm>
            <a:prstGeom prst="ellipse">
              <a:avLst/>
            </a:prstGeom>
            <a:solidFill>
              <a:srgbClr val="2688AA"/>
            </a:solidFill>
            <a:ln>
              <a:noFill/>
            </a:ln>
          </p:spPr>
          <p:txBody>
            <a:bodyPr anchorCtr="0" anchor="t" bIns="68550" lIns="137125" spcFirstLastPara="1" rIns="137125" wrap="square" tIns="6855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99" name="Google Shape;299;p19"/>
            <p:cNvSpPr/>
            <p:nvPr/>
          </p:nvSpPr>
          <p:spPr>
            <a:xfrm>
              <a:off x="690622" y="4025696"/>
              <a:ext cx="669174" cy="765606"/>
            </a:xfrm>
            <a:custGeom>
              <a:rect b="b" l="l" r="r" t="t"/>
              <a:pathLst>
                <a:path extrusionOk="0" h="4230407" w="3697570">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solidFill>
              <a:schemeClr val="dk1"/>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nvGrpSpPr>
          <p:cNvPr id="300" name="Google Shape;300;p19"/>
          <p:cNvGrpSpPr/>
          <p:nvPr/>
        </p:nvGrpSpPr>
        <p:grpSpPr>
          <a:xfrm flipH="1">
            <a:off x="7521987" y="2443344"/>
            <a:ext cx="3611139" cy="3611139"/>
            <a:chOff x="4396042" y="1286485"/>
            <a:chExt cx="989390" cy="989390"/>
          </a:xfrm>
        </p:grpSpPr>
        <p:sp>
          <p:nvSpPr>
            <p:cNvPr id="301" name="Google Shape;301;p19"/>
            <p:cNvSpPr/>
            <p:nvPr/>
          </p:nvSpPr>
          <p:spPr>
            <a:xfrm flipH="1">
              <a:off x="4396042" y="1286485"/>
              <a:ext cx="989390" cy="989390"/>
            </a:xfrm>
            <a:prstGeom prst="donut">
              <a:avLst>
                <a:gd fmla="val 10135" name="adj"/>
              </a:avLst>
            </a:prstGeom>
            <a:solidFill>
              <a:srgbClr val="C4BD97"/>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02" name="Google Shape;302;p19"/>
            <p:cNvSpPr/>
            <p:nvPr/>
          </p:nvSpPr>
          <p:spPr>
            <a:xfrm flipH="1">
              <a:off x="4554170" y="1435413"/>
              <a:ext cx="679614" cy="679614"/>
            </a:xfrm>
            <a:prstGeom prst="ellipse">
              <a:avLst/>
            </a:prstGeom>
            <a:solidFill>
              <a:srgbClr val="C4BD97"/>
            </a:solidFill>
            <a:ln cap="flat" cmpd="sng" w="12700">
              <a:solidFill>
                <a:srgbClr val="F2F2F2"/>
              </a:solidFill>
              <a:prstDash val="solid"/>
              <a:miter lim="800000"/>
              <a:headEnd len="sm" w="sm" type="none"/>
              <a:tailEnd len="sm" w="sm" type="none"/>
            </a:ln>
            <a:effectLst>
              <a:outerShdw blurRad="50800" rotWithShape="0" algn="tl" dir="2700000" dist="50800">
                <a:srgbClr val="000000">
                  <a:alpha val="40000"/>
                </a:srgbClr>
              </a:outerShdw>
            </a:effectLst>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nvGrpSpPr>
          <p:cNvPr id="303" name="Google Shape;303;p19"/>
          <p:cNvGrpSpPr/>
          <p:nvPr/>
        </p:nvGrpSpPr>
        <p:grpSpPr>
          <a:xfrm>
            <a:off x="10306765" y="1845881"/>
            <a:ext cx="2106198" cy="2038649"/>
            <a:chOff x="6742745" y="1759081"/>
            <a:chExt cx="1404132" cy="1359099"/>
          </a:xfrm>
        </p:grpSpPr>
        <p:sp>
          <p:nvSpPr>
            <p:cNvPr id="304" name="Google Shape;304;p19"/>
            <p:cNvSpPr/>
            <p:nvPr/>
          </p:nvSpPr>
          <p:spPr>
            <a:xfrm rot="-2222304">
              <a:off x="7164583" y="1914792"/>
              <a:ext cx="804761" cy="859039"/>
            </a:xfrm>
            <a:prstGeom prst="chevron">
              <a:avLst>
                <a:gd fmla="val 50000" name="adj"/>
              </a:avLst>
            </a:prstGeom>
            <a:solidFill>
              <a:srgbClr val="DDD9C3"/>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05" name="Google Shape;305;p19"/>
            <p:cNvSpPr/>
            <p:nvPr/>
          </p:nvSpPr>
          <p:spPr>
            <a:xfrm rot="-2168358">
              <a:off x="6918631" y="2104483"/>
              <a:ext cx="804761" cy="859039"/>
            </a:xfrm>
            <a:prstGeom prst="chevron">
              <a:avLst>
                <a:gd fmla="val 50000" name="adj"/>
              </a:avLst>
            </a:prstGeom>
            <a:solidFill>
              <a:srgbClr val="538CD5"/>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nvGrpSpPr>
          <p:cNvPr id="306" name="Google Shape;306;p19"/>
          <p:cNvGrpSpPr/>
          <p:nvPr/>
        </p:nvGrpSpPr>
        <p:grpSpPr>
          <a:xfrm rot="5400000">
            <a:off x="9559583" y="5329384"/>
            <a:ext cx="2156417" cy="2059317"/>
            <a:chOff x="6742745" y="1745302"/>
            <a:chExt cx="1437611" cy="1372878"/>
          </a:xfrm>
        </p:grpSpPr>
        <p:sp>
          <p:nvSpPr>
            <p:cNvPr id="307" name="Google Shape;307;p19"/>
            <p:cNvSpPr/>
            <p:nvPr/>
          </p:nvSpPr>
          <p:spPr>
            <a:xfrm rot="-2222304">
              <a:off x="7198062" y="1901013"/>
              <a:ext cx="804761" cy="859039"/>
            </a:xfrm>
            <a:prstGeom prst="chevron">
              <a:avLst>
                <a:gd fmla="val 50000" name="adj"/>
              </a:avLst>
            </a:prstGeom>
            <a:solidFill>
              <a:srgbClr val="DDD9C3"/>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08" name="Google Shape;308;p19"/>
            <p:cNvSpPr/>
            <p:nvPr/>
          </p:nvSpPr>
          <p:spPr>
            <a:xfrm rot="-2168358">
              <a:off x="6918631" y="2104483"/>
              <a:ext cx="804761" cy="859039"/>
            </a:xfrm>
            <a:prstGeom prst="chevron">
              <a:avLst>
                <a:gd fmla="val 50000" name="adj"/>
              </a:avLst>
            </a:prstGeom>
            <a:solidFill>
              <a:srgbClr val="17365D"/>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nvGrpSpPr>
          <p:cNvPr id="309" name="Google Shape;309;p19"/>
          <p:cNvGrpSpPr/>
          <p:nvPr/>
        </p:nvGrpSpPr>
        <p:grpSpPr>
          <a:xfrm rot="-8546409">
            <a:off x="5864428" y="3136779"/>
            <a:ext cx="2106198" cy="2038649"/>
            <a:chOff x="6742745" y="1759081"/>
            <a:chExt cx="1404132" cy="1359099"/>
          </a:xfrm>
        </p:grpSpPr>
        <p:sp>
          <p:nvSpPr>
            <p:cNvPr id="310" name="Google Shape;310;p19"/>
            <p:cNvSpPr/>
            <p:nvPr/>
          </p:nvSpPr>
          <p:spPr>
            <a:xfrm rot="-2222304">
              <a:off x="7164583" y="1914792"/>
              <a:ext cx="804761" cy="859039"/>
            </a:xfrm>
            <a:prstGeom prst="chevron">
              <a:avLst>
                <a:gd fmla="val 50000" name="adj"/>
              </a:avLst>
            </a:prstGeom>
            <a:solidFill>
              <a:srgbClr val="DDD9C3"/>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11" name="Google Shape;311;p19"/>
            <p:cNvSpPr/>
            <p:nvPr/>
          </p:nvSpPr>
          <p:spPr>
            <a:xfrm rot="-2168358">
              <a:off x="6918631" y="2104483"/>
              <a:ext cx="804761" cy="859039"/>
            </a:xfrm>
            <a:prstGeom prst="chevron">
              <a:avLst>
                <a:gd fmla="val 50000" name="adj"/>
              </a:avLst>
            </a:prstGeom>
            <a:solidFill>
              <a:srgbClr val="8CB3E3"/>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sp>
        <p:nvSpPr>
          <p:cNvPr id="312" name="Google Shape;312;p19"/>
          <p:cNvSpPr/>
          <p:nvPr/>
        </p:nvSpPr>
        <p:spPr>
          <a:xfrm>
            <a:off x="887401" y="3758353"/>
            <a:ext cx="601477" cy="643643"/>
          </a:xfrm>
          <a:custGeom>
            <a:rect b="b" l="l" r="r" t="t"/>
            <a:pathLst>
              <a:path extrusionOk="0" h="3186731" w="322046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13" name="Google Shape;313;p19"/>
          <p:cNvSpPr/>
          <p:nvPr/>
        </p:nvSpPr>
        <p:spPr>
          <a:xfrm>
            <a:off x="8370808" y="3317860"/>
            <a:ext cx="878335" cy="86598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8384448" y="4322719"/>
            <a:ext cx="878335" cy="86598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9377110" y="4303362"/>
            <a:ext cx="878335" cy="86598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9357571" y="3317860"/>
            <a:ext cx="878335" cy="86598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8545242" y="3471895"/>
            <a:ext cx="529466" cy="528605"/>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18" name="Google Shape;318;p19"/>
          <p:cNvSpPr/>
          <p:nvPr/>
        </p:nvSpPr>
        <p:spPr>
          <a:xfrm>
            <a:off x="8534400" y="4514798"/>
            <a:ext cx="579306" cy="458009"/>
          </a:xfrm>
          <a:custGeom>
            <a:rect b="b" l="l" r="r" t="t"/>
            <a:pathLst>
              <a:path extrusionOk="0" h="2545072" w="3219104">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19" name="Google Shape;319;p19"/>
          <p:cNvSpPr/>
          <p:nvPr/>
        </p:nvSpPr>
        <p:spPr>
          <a:xfrm>
            <a:off x="9539909" y="3500636"/>
            <a:ext cx="507960" cy="502639"/>
          </a:xfrm>
          <a:custGeom>
            <a:rect b="b" l="l" r="r" t="t"/>
            <a:pathLst>
              <a:path extrusionOk="0" h="3186731" w="322046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20" name="Google Shape;320;p19"/>
          <p:cNvSpPr/>
          <p:nvPr/>
        </p:nvSpPr>
        <p:spPr>
          <a:xfrm>
            <a:off x="9601200" y="4522052"/>
            <a:ext cx="499664" cy="512309"/>
          </a:xfrm>
          <a:custGeom>
            <a:rect b="b" l="l" r="r" t="t"/>
            <a:pathLst>
              <a:path extrusionOk="0" h="2354521" w="2296406">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p20"/>
          <p:cNvGrpSpPr/>
          <p:nvPr/>
        </p:nvGrpSpPr>
        <p:grpSpPr>
          <a:xfrm>
            <a:off x="1810431" y="7870327"/>
            <a:ext cx="9021690" cy="1205522"/>
            <a:chOff x="905215" y="3935163"/>
            <a:chExt cx="4510845" cy="602761"/>
          </a:xfrm>
        </p:grpSpPr>
        <p:grpSp>
          <p:nvGrpSpPr>
            <p:cNvPr id="326" name="Google Shape;326;p20"/>
            <p:cNvGrpSpPr/>
            <p:nvPr/>
          </p:nvGrpSpPr>
          <p:grpSpPr>
            <a:xfrm>
              <a:off x="905215" y="4086633"/>
              <a:ext cx="2670000" cy="440402"/>
              <a:chOff x="465065" y="1121608"/>
              <a:chExt cx="2670000" cy="440402"/>
            </a:xfrm>
          </p:grpSpPr>
          <p:sp>
            <p:nvSpPr>
              <p:cNvPr id="327" name="Google Shape;327;p20"/>
              <p:cNvSpPr/>
              <p:nvPr/>
            </p:nvSpPr>
            <p:spPr>
              <a:xfrm>
                <a:off x="465065" y="1122350"/>
                <a:ext cx="2670000" cy="4389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28" name="Google Shape;328;p20"/>
              <p:cNvSpPr/>
              <p:nvPr/>
            </p:nvSpPr>
            <p:spPr>
              <a:xfrm flipH="1">
                <a:off x="2694730" y="1121608"/>
                <a:ext cx="440335" cy="440402"/>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17365D"/>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29" name="Google Shape;329;p20"/>
            <p:cNvSpPr/>
            <p:nvPr/>
          </p:nvSpPr>
          <p:spPr>
            <a:xfrm>
              <a:off x="3825255" y="3935163"/>
              <a:ext cx="1590805" cy="461854"/>
            </a:xfrm>
            <a:custGeom>
              <a:rect b="b" l="l" r="r" t="t"/>
              <a:pathLst>
                <a:path extrusionOk="0" h="8515" w="29329">
                  <a:moveTo>
                    <a:pt x="10889" y="0"/>
                  </a:moveTo>
                  <a:lnTo>
                    <a:pt x="0" y="5923"/>
                  </a:lnTo>
                  <a:lnTo>
                    <a:pt x="18440" y="8515"/>
                  </a:lnTo>
                  <a:lnTo>
                    <a:pt x="29328" y="2592"/>
                  </a:lnTo>
                  <a:lnTo>
                    <a:pt x="10889" y="0"/>
                  </a:lnTo>
                  <a:close/>
                </a:path>
              </a:pathLst>
            </a:custGeom>
            <a:solidFill>
              <a:srgbClr val="0B135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30" name="Google Shape;330;p20"/>
            <p:cNvSpPr/>
            <p:nvPr/>
          </p:nvSpPr>
          <p:spPr>
            <a:xfrm>
              <a:off x="3825255" y="4256418"/>
              <a:ext cx="1000348" cy="281506"/>
            </a:xfrm>
            <a:custGeom>
              <a:rect b="b" l="l" r="r" t="t"/>
              <a:pathLst>
                <a:path extrusionOk="0" h="5190" w="18443">
                  <a:moveTo>
                    <a:pt x="0" y="0"/>
                  </a:moveTo>
                  <a:lnTo>
                    <a:pt x="3" y="2598"/>
                  </a:lnTo>
                  <a:lnTo>
                    <a:pt x="18443" y="5190"/>
                  </a:lnTo>
                  <a:lnTo>
                    <a:pt x="18440" y="2592"/>
                  </a:lnTo>
                  <a:lnTo>
                    <a:pt x="0" y="0"/>
                  </a:lnTo>
                  <a:close/>
                </a:path>
              </a:pathLst>
            </a:custGeom>
            <a:solidFill>
              <a:srgbClr val="0D166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331" name="Google Shape;331;p20"/>
          <p:cNvGrpSpPr/>
          <p:nvPr/>
        </p:nvGrpSpPr>
        <p:grpSpPr>
          <a:xfrm>
            <a:off x="7454601" y="6981837"/>
            <a:ext cx="9145212" cy="1302464"/>
            <a:chOff x="3727300" y="3490918"/>
            <a:chExt cx="4572606" cy="651232"/>
          </a:xfrm>
        </p:grpSpPr>
        <p:grpSp>
          <p:nvGrpSpPr>
            <p:cNvPr id="332" name="Google Shape;332;p20"/>
            <p:cNvGrpSpPr/>
            <p:nvPr/>
          </p:nvGrpSpPr>
          <p:grpSpPr>
            <a:xfrm>
              <a:off x="5579205" y="3490918"/>
              <a:ext cx="2720701" cy="469617"/>
              <a:chOff x="464105" y="1092393"/>
              <a:chExt cx="2720701" cy="469617"/>
            </a:xfrm>
          </p:grpSpPr>
          <p:sp>
            <p:nvSpPr>
              <p:cNvPr id="333" name="Google Shape;333;p20"/>
              <p:cNvSpPr/>
              <p:nvPr/>
            </p:nvSpPr>
            <p:spPr>
              <a:xfrm>
                <a:off x="514806" y="1092393"/>
                <a:ext cx="2670000" cy="4389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34" name="Google Shape;334;p20"/>
              <p:cNvSpPr/>
              <p:nvPr/>
            </p:nvSpPr>
            <p:spPr>
              <a:xfrm flipH="1">
                <a:off x="464105" y="1121608"/>
                <a:ext cx="440335" cy="440402"/>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36609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35" name="Google Shape;335;p20"/>
            <p:cNvSpPr/>
            <p:nvPr/>
          </p:nvSpPr>
          <p:spPr>
            <a:xfrm>
              <a:off x="4727458" y="3679917"/>
              <a:ext cx="590836" cy="462233"/>
            </a:xfrm>
            <a:custGeom>
              <a:rect b="b" l="l" r="r" t="t"/>
              <a:pathLst>
                <a:path extrusionOk="0" h="8522" w="10893">
                  <a:moveTo>
                    <a:pt x="10888" y="1"/>
                  </a:moveTo>
                  <a:lnTo>
                    <a:pt x="1" y="5924"/>
                  </a:lnTo>
                  <a:lnTo>
                    <a:pt x="4" y="8521"/>
                  </a:lnTo>
                  <a:lnTo>
                    <a:pt x="10892" y="2599"/>
                  </a:lnTo>
                  <a:lnTo>
                    <a:pt x="10888" y="1"/>
                  </a:lnTo>
                  <a:close/>
                </a:path>
              </a:pathLst>
            </a:custGeom>
            <a:solidFill>
              <a:srgbClr val="0E2F6E"/>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36" name="Google Shape;336;p20"/>
            <p:cNvSpPr/>
            <p:nvPr/>
          </p:nvSpPr>
          <p:spPr>
            <a:xfrm>
              <a:off x="3727300" y="3539330"/>
              <a:ext cx="1590805" cy="461908"/>
            </a:xfrm>
            <a:custGeom>
              <a:rect b="b" l="l" r="r" t="t"/>
              <a:pathLst>
                <a:path extrusionOk="0" h="8516" w="29329">
                  <a:moveTo>
                    <a:pt x="10889" y="1"/>
                  </a:moveTo>
                  <a:lnTo>
                    <a:pt x="0" y="5924"/>
                  </a:lnTo>
                  <a:lnTo>
                    <a:pt x="18441" y="8516"/>
                  </a:lnTo>
                  <a:lnTo>
                    <a:pt x="29328" y="2593"/>
                  </a:lnTo>
                  <a:lnTo>
                    <a:pt x="10889" y="1"/>
                  </a:lnTo>
                  <a:close/>
                </a:path>
              </a:pathLst>
            </a:custGeom>
            <a:solidFill>
              <a:srgbClr val="10377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37" name="Google Shape;337;p20"/>
            <p:cNvSpPr/>
            <p:nvPr/>
          </p:nvSpPr>
          <p:spPr>
            <a:xfrm>
              <a:off x="3727300" y="3860585"/>
              <a:ext cx="1000403" cy="281560"/>
            </a:xfrm>
            <a:custGeom>
              <a:rect b="b" l="l" r="r" t="t"/>
              <a:pathLst>
                <a:path extrusionOk="0" h="5191" w="18444">
                  <a:moveTo>
                    <a:pt x="0" y="1"/>
                  </a:moveTo>
                  <a:lnTo>
                    <a:pt x="3" y="2599"/>
                  </a:lnTo>
                  <a:lnTo>
                    <a:pt x="18444" y="5190"/>
                  </a:lnTo>
                  <a:lnTo>
                    <a:pt x="18441" y="2593"/>
                  </a:lnTo>
                  <a:lnTo>
                    <a:pt x="0" y="1"/>
                  </a:lnTo>
                  <a:close/>
                </a:path>
              </a:pathLst>
            </a:custGeom>
            <a:solidFill>
              <a:srgbClr val="13409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338" name="Google Shape;338;p20"/>
          <p:cNvGrpSpPr/>
          <p:nvPr/>
        </p:nvGrpSpPr>
        <p:grpSpPr>
          <a:xfrm>
            <a:off x="1810430" y="6287105"/>
            <a:ext cx="9021960" cy="1205638"/>
            <a:chOff x="905215" y="3143552"/>
            <a:chExt cx="4510980" cy="602819"/>
          </a:xfrm>
        </p:grpSpPr>
        <p:grpSp>
          <p:nvGrpSpPr>
            <p:cNvPr id="339" name="Google Shape;339;p20"/>
            <p:cNvGrpSpPr/>
            <p:nvPr/>
          </p:nvGrpSpPr>
          <p:grpSpPr>
            <a:xfrm>
              <a:off x="905215" y="3298095"/>
              <a:ext cx="2670000" cy="440402"/>
              <a:chOff x="465065" y="1121608"/>
              <a:chExt cx="2670000" cy="440402"/>
            </a:xfrm>
          </p:grpSpPr>
          <p:sp>
            <p:nvSpPr>
              <p:cNvPr id="340" name="Google Shape;340;p20"/>
              <p:cNvSpPr/>
              <p:nvPr/>
            </p:nvSpPr>
            <p:spPr>
              <a:xfrm>
                <a:off x="465065" y="1122350"/>
                <a:ext cx="2670000" cy="4389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41" name="Google Shape;341;p20"/>
              <p:cNvSpPr/>
              <p:nvPr/>
            </p:nvSpPr>
            <p:spPr>
              <a:xfrm flipH="1">
                <a:off x="2694730" y="1121608"/>
                <a:ext cx="440335" cy="440402"/>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538CD5"/>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42" name="Google Shape;342;p20"/>
            <p:cNvSpPr/>
            <p:nvPr/>
          </p:nvSpPr>
          <p:spPr>
            <a:xfrm>
              <a:off x="4825359" y="3284138"/>
              <a:ext cx="590836" cy="462233"/>
            </a:xfrm>
            <a:custGeom>
              <a:rect b="b" l="l" r="r" t="t"/>
              <a:pathLst>
                <a:path extrusionOk="0" h="8522" w="10893">
                  <a:moveTo>
                    <a:pt x="10889" y="0"/>
                  </a:moveTo>
                  <a:lnTo>
                    <a:pt x="1" y="5923"/>
                  </a:lnTo>
                  <a:lnTo>
                    <a:pt x="4" y="8521"/>
                  </a:lnTo>
                  <a:lnTo>
                    <a:pt x="10892" y="2598"/>
                  </a:lnTo>
                  <a:lnTo>
                    <a:pt x="10889" y="0"/>
                  </a:lnTo>
                  <a:close/>
                </a:path>
              </a:pathLst>
            </a:custGeom>
            <a:solidFill>
              <a:srgbClr val="14539C"/>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43" name="Google Shape;343;p20"/>
            <p:cNvSpPr/>
            <p:nvPr/>
          </p:nvSpPr>
          <p:spPr>
            <a:xfrm>
              <a:off x="3825255" y="3143552"/>
              <a:ext cx="1590805" cy="461908"/>
            </a:xfrm>
            <a:custGeom>
              <a:rect b="b" l="l" r="r" t="t"/>
              <a:pathLst>
                <a:path extrusionOk="0" h="8516" w="29329">
                  <a:moveTo>
                    <a:pt x="10889" y="1"/>
                  </a:moveTo>
                  <a:lnTo>
                    <a:pt x="0" y="5924"/>
                  </a:lnTo>
                  <a:lnTo>
                    <a:pt x="18440" y="8515"/>
                  </a:lnTo>
                  <a:lnTo>
                    <a:pt x="29328" y="2592"/>
                  </a:lnTo>
                  <a:lnTo>
                    <a:pt x="10889" y="1"/>
                  </a:lnTo>
                  <a:close/>
                </a:path>
              </a:pathLst>
            </a:custGeom>
            <a:solidFill>
              <a:srgbClr val="165BAA"/>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44" name="Google Shape;344;p20"/>
            <p:cNvSpPr/>
            <p:nvPr/>
          </p:nvSpPr>
          <p:spPr>
            <a:xfrm>
              <a:off x="3825255" y="3464807"/>
              <a:ext cx="1000348" cy="281560"/>
            </a:xfrm>
            <a:custGeom>
              <a:rect b="b" l="l" r="r" t="t"/>
              <a:pathLst>
                <a:path extrusionOk="0" h="5191" w="18443">
                  <a:moveTo>
                    <a:pt x="0" y="1"/>
                  </a:moveTo>
                  <a:lnTo>
                    <a:pt x="3" y="2598"/>
                  </a:lnTo>
                  <a:lnTo>
                    <a:pt x="18443" y="5190"/>
                  </a:lnTo>
                  <a:lnTo>
                    <a:pt x="18440" y="2592"/>
                  </a:lnTo>
                  <a:lnTo>
                    <a:pt x="0" y="1"/>
                  </a:lnTo>
                  <a:close/>
                </a:path>
              </a:pathLst>
            </a:custGeom>
            <a:solidFill>
              <a:srgbClr val="1865BD"/>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345" name="Google Shape;345;p20"/>
          <p:cNvGrpSpPr/>
          <p:nvPr/>
        </p:nvGrpSpPr>
        <p:grpSpPr>
          <a:xfrm>
            <a:off x="7454601" y="5464832"/>
            <a:ext cx="9045730" cy="1236244"/>
            <a:chOff x="3727300" y="2732416"/>
            <a:chExt cx="4522865" cy="618122"/>
          </a:xfrm>
        </p:grpSpPr>
        <p:grpSp>
          <p:nvGrpSpPr>
            <p:cNvPr id="346" name="Google Shape;346;p20"/>
            <p:cNvGrpSpPr/>
            <p:nvPr/>
          </p:nvGrpSpPr>
          <p:grpSpPr>
            <a:xfrm>
              <a:off x="5579205" y="2732416"/>
              <a:ext cx="2670960" cy="440402"/>
              <a:chOff x="464105" y="1121608"/>
              <a:chExt cx="2670960" cy="440402"/>
            </a:xfrm>
          </p:grpSpPr>
          <p:sp>
            <p:nvSpPr>
              <p:cNvPr id="347" name="Google Shape;347;p20"/>
              <p:cNvSpPr/>
              <p:nvPr/>
            </p:nvSpPr>
            <p:spPr>
              <a:xfrm>
                <a:off x="465065" y="1122350"/>
                <a:ext cx="2670000" cy="4389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48" name="Google Shape;348;p20"/>
              <p:cNvSpPr/>
              <p:nvPr/>
            </p:nvSpPr>
            <p:spPr>
              <a:xfrm flipH="1">
                <a:off x="464105" y="1121608"/>
                <a:ext cx="440335" cy="440402"/>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chemeClr val="accent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49" name="Google Shape;349;p20"/>
            <p:cNvSpPr/>
            <p:nvPr/>
          </p:nvSpPr>
          <p:spPr>
            <a:xfrm>
              <a:off x="4727458" y="2888305"/>
              <a:ext cx="590836" cy="462233"/>
            </a:xfrm>
            <a:custGeom>
              <a:rect b="b" l="l" r="r" t="t"/>
              <a:pathLst>
                <a:path extrusionOk="0" h="8522" w="10893">
                  <a:moveTo>
                    <a:pt x="10888" y="1"/>
                  </a:moveTo>
                  <a:lnTo>
                    <a:pt x="1" y="5924"/>
                  </a:lnTo>
                  <a:lnTo>
                    <a:pt x="4" y="8522"/>
                  </a:lnTo>
                  <a:lnTo>
                    <a:pt x="10892" y="2599"/>
                  </a:lnTo>
                  <a:lnTo>
                    <a:pt x="10888" y="1"/>
                  </a:lnTo>
                  <a:close/>
                </a:path>
              </a:pathLst>
            </a:custGeom>
            <a:solidFill>
              <a:srgbClr val="24406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50" name="Google Shape;350;p20"/>
            <p:cNvSpPr/>
            <p:nvPr/>
          </p:nvSpPr>
          <p:spPr>
            <a:xfrm>
              <a:off x="3727300" y="2747773"/>
              <a:ext cx="1590805" cy="461854"/>
            </a:xfrm>
            <a:custGeom>
              <a:rect b="b" l="l" r="r" t="t"/>
              <a:pathLst>
                <a:path extrusionOk="0" h="8515" w="29329">
                  <a:moveTo>
                    <a:pt x="10889" y="0"/>
                  </a:moveTo>
                  <a:lnTo>
                    <a:pt x="0" y="5923"/>
                  </a:lnTo>
                  <a:lnTo>
                    <a:pt x="18441" y="8515"/>
                  </a:lnTo>
                  <a:lnTo>
                    <a:pt x="29328" y="2592"/>
                  </a:lnTo>
                  <a:lnTo>
                    <a:pt x="10889" y="0"/>
                  </a:lnTo>
                  <a:close/>
                </a:path>
              </a:pathLst>
            </a:custGeom>
            <a:solidFill>
              <a:schemeClr val="accent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51" name="Google Shape;351;p20"/>
            <p:cNvSpPr/>
            <p:nvPr/>
          </p:nvSpPr>
          <p:spPr>
            <a:xfrm>
              <a:off x="3727300" y="3069028"/>
              <a:ext cx="1000403" cy="281506"/>
            </a:xfrm>
            <a:custGeom>
              <a:rect b="b" l="l" r="r" t="t"/>
              <a:pathLst>
                <a:path extrusionOk="0" h="5190" w="18444">
                  <a:moveTo>
                    <a:pt x="0" y="0"/>
                  </a:moveTo>
                  <a:lnTo>
                    <a:pt x="3" y="2598"/>
                  </a:lnTo>
                  <a:lnTo>
                    <a:pt x="18444" y="5190"/>
                  </a:lnTo>
                  <a:lnTo>
                    <a:pt x="18441" y="2592"/>
                  </a:lnTo>
                  <a:lnTo>
                    <a:pt x="0" y="0"/>
                  </a:lnTo>
                  <a:close/>
                </a:path>
              </a:pathLst>
            </a:custGeom>
            <a:solidFill>
              <a:srgbClr val="36609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352" name="Google Shape;352;p20"/>
          <p:cNvGrpSpPr/>
          <p:nvPr/>
        </p:nvGrpSpPr>
        <p:grpSpPr>
          <a:xfrm>
            <a:off x="1810430" y="4703880"/>
            <a:ext cx="9021960" cy="1205640"/>
            <a:chOff x="905215" y="2351940"/>
            <a:chExt cx="4510980" cy="602820"/>
          </a:xfrm>
        </p:grpSpPr>
        <p:grpSp>
          <p:nvGrpSpPr>
            <p:cNvPr id="353" name="Google Shape;353;p20"/>
            <p:cNvGrpSpPr/>
            <p:nvPr/>
          </p:nvGrpSpPr>
          <p:grpSpPr>
            <a:xfrm>
              <a:off x="905215" y="2351940"/>
              <a:ext cx="4510845" cy="602815"/>
              <a:chOff x="905215" y="2351940"/>
              <a:chExt cx="4510845" cy="602815"/>
            </a:xfrm>
          </p:grpSpPr>
          <p:grpSp>
            <p:nvGrpSpPr>
              <p:cNvPr id="354" name="Google Shape;354;p20"/>
              <p:cNvGrpSpPr/>
              <p:nvPr/>
            </p:nvGrpSpPr>
            <p:grpSpPr>
              <a:xfrm>
                <a:off x="905215" y="2509558"/>
                <a:ext cx="2670000" cy="440402"/>
                <a:chOff x="465065" y="1121608"/>
                <a:chExt cx="2670000" cy="440402"/>
              </a:xfrm>
            </p:grpSpPr>
            <p:sp>
              <p:nvSpPr>
                <p:cNvPr id="355" name="Google Shape;355;p20"/>
                <p:cNvSpPr/>
                <p:nvPr/>
              </p:nvSpPr>
              <p:spPr>
                <a:xfrm>
                  <a:off x="465065" y="1122350"/>
                  <a:ext cx="2670000" cy="4389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56" name="Google Shape;356;p20"/>
                <p:cNvSpPr/>
                <p:nvPr/>
              </p:nvSpPr>
              <p:spPr>
                <a:xfrm flipH="1">
                  <a:off x="2694730" y="1121608"/>
                  <a:ext cx="440335" cy="440402"/>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93B3D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57" name="Google Shape;357;p20"/>
              <p:cNvSpPr/>
              <p:nvPr/>
            </p:nvSpPr>
            <p:spPr>
              <a:xfrm>
                <a:off x="3825255" y="2351940"/>
                <a:ext cx="1590805" cy="461908"/>
              </a:xfrm>
              <a:custGeom>
                <a:rect b="b" l="l" r="r" t="t"/>
                <a:pathLst>
                  <a:path extrusionOk="0" h="8516" w="29329">
                    <a:moveTo>
                      <a:pt x="10889" y="1"/>
                    </a:moveTo>
                    <a:lnTo>
                      <a:pt x="0" y="5924"/>
                    </a:lnTo>
                    <a:lnTo>
                      <a:pt x="18440" y="8515"/>
                    </a:lnTo>
                    <a:lnTo>
                      <a:pt x="29328" y="2593"/>
                    </a:lnTo>
                    <a:lnTo>
                      <a:pt x="10889" y="1"/>
                    </a:lnTo>
                    <a:close/>
                  </a:path>
                </a:pathLst>
              </a:custGeom>
              <a:solidFill>
                <a:srgbClr val="93B3D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58" name="Google Shape;358;p20"/>
              <p:cNvSpPr/>
              <p:nvPr/>
            </p:nvSpPr>
            <p:spPr>
              <a:xfrm>
                <a:off x="3825255" y="2673195"/>
                <a:ext cx="1000348" cy="281560"/>
              </a:xfrm>
              <a:custGeom>
                <a:rect b="b" l="l" r="r" t="t"/>
                <a:pathLst>
                  <a:path extrusionOk="0" h="5191" w="18443">
                    <a:moveTo>
                      <a:pt x="0" y="1"/>
                    </a:moveTo>
                    <a:lnTo>
                      <a:pt x="3" y="2599"/>
                    </a:lnTo>
                    <a:lnTo>
                      <a:pt x="18443" y="5190"/>
                    </a:lnTo>
                    <a:lnTo>
                      <a:pt x="18440" y="2592"/>
                    </a:lnTo>
                    <a:lnTo>
                      <a:pt x="0" y="1"/>
                    </a:lnTo>
                    <a:close/>
                  </a:path>
                </a:pathLst>
              </a:custGeom>
              <a:solidFill>
                <a:srgbClr val="538CD5"/>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59" name="Google Shape;359;p20"/>
            <p:cNvSpPr/>
            <p:nvPr/>
          </p:nvSpPr>
          <p:spPr>
            <a:xfrm>
              <a:off x="4825359" y="2492527"/>
              <a:ext cx="590836" cy="462233"/>
            </a:xfrm>
            <a:custGeom>
              <a:rect b="b" l="l" r="r" t="t"/>
              <a:pathLst>
                <a:path extrusionOk="0" h="8522" w="10893">
                  <a:moveTo>
                    <a:pt x="10889" y="1"/>
                  </a:moveTo>
                  <a:lnTo>
                    <a:pt x="1" y="5923"/>
                  </a:lnTo>
                  <a:lnTo>
                    <a:pt x="4" y="8521"/>
                  </a:lnTo>
                  <a:lnTo>
                    <a:pt x="10892" y="2598"/>
                  </a:lnTo>
                  <a:lnTo>
                    <a:pt x="10889" y="1"/>
                  </a:lnTo>
                  <a:close/>
                </a:path>
              </a:pathLst>
            </a:custGeom>
            <a:solidFill>
              <a:srgbClr val="36609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360" name="Google Shape;360;p20"/>
          <p:cNvGrpSpPr/>
          <p:nvPr/>
        </p:nvGrpSpPr>
        <p:grpSpPr>
          <a:xfrm>
            <a:off x="7454601" y="3868290"/>
            <a:ext cx="9139008" cy="1249564"/>
            <a:chOff x="3727300" y="1934145"/>
            <a:chExt cx="4569504" cy="624782"/>
          </a:xfrm>
        </p:grpSpPr>
        <p:grpSp>
          <p:nvGrpSpPr>
            <p:cNvPr id="361" name="Google Shape;361;p20"/>
            <p:cNvGrpSpPr/>
            <p:nvPr/>
          </p:nvGrpSpPr>
          <p:grpSpPr>
            <a:xfrm>
              <a:off x="5582555" y="1934145"/>
              <a:ext cx="2714249" cy="449490"/>
              <a:chOff x="467455" y="1111054"/>
              <a:chExt cx="2714249" cy="449490"/>
            </a:xfrm>
          </p:grpSpPr>
          <p:sp>
            <p:nvSpPr>
              <p:cNvPr id="362" name="Google Shape;362;p20"/>
              <p:cNvSpPr/>
              <p:nvPr/>
            </p:nvSpPr>
            <p:spPr>
              <a:xfrm>
                <a:off x="511704" y="1121644"/>
                <a:ext cx="2670000" cy="4389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63" name="Google Shape;363;p20"/>
              <p:cNvSpPr/>
              <p:nvPr/>
            </p:nvSpPr>
            <p:spPr>
              <a:xfrm flipH="1">
                <a:off x="467455" y="1111054"/>
                <a:ext cx="440335" cy="440402"/>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DAE5F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64" name="Google Shape;364;p20"/>
            <p:cNvSpPr/>
            <p:nvPr/>
          </p:nvSpPr>
          <p:spPr>
            <a:xfrm>
              <a:off x="4727458" y="2096748"/>
              <a:ext cx="590836" cy="462179"/>
            </a:xfrm>
            <a:custGeom>
              <a:rect b="b" l="l" r="r" t="t"/>
              <a:pathLst>
                <a:path extrusionOk="0" h="8521" w="10893">
                  <a:moveTo>
                    <a:pt x="10888" y="0"/>
                  </a:moveTo>
                  <a:lnTo>
                    <a:pt x="1" y="5923"/>
                  </a:lnTo>
                  <a:lnTo>
                    <a:pt x="4" y="8521"/>
                  </a:lnTo>
                  <a:lnTo>
                    <a:pt x="10892" y="2598"/>
                  </a:lnTo>
                  <a:lnTo>
                    <a:pt x="10888" y="0"/>
                  </a:lnTo>
                  <a:close/>
                </a:path>
              </a:pathLst>
            </a:custGeom>
            <a:solidFill>
              <a:srgbClr val="93B3D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65" name="Google Shape;365;p20"/>
            <p:cNvSpPr/>
            <p:nvPr/>
          </p:nvSpPr>
          <p:spPr>
            <a:xfrm>
              <a:off x="3727300" y="1956162"/>
              <a:ext cx="1590805" cy="461908"/>
            </a:xfrm>
            <a:custGeom>
              <a:rect b="b" l="l" r="r" t="t"/>
              <a:pathLst>
                <a:path extrusionOk="0" h="8516" w="29329">
                  <a:moveTo>
                    <a:pt x="10889" y="0"/>
                  </a:moveTo>
                  <a:lnTo>
                    <a:pt x="0" y="5923"/>
                  </a:lnTo>
                  <a:lnTo>
                    <a:pt x="18441" y="8515"/>
                  </a:lnTo>
                  <a:lnTo>
                    <a:pt x="29328" y="2592"/>
                  </a:lnTo>
                  <a:lnTo>
                    <a:pt x="10889" y="0"/>
                  </a:lnTo>
                  <a:close/>
                </a:path>
              </a:pathLst>
            </a:custGeom>
            <a:solidFill>
              <a:srgbClr val="DAE5F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66" name="Google Shape;366;p20"/>
            <p:cNvSpPr/>
            <p:nvPr/>
          </p:nvSpPr>
          <p:spPr>
            <a:xfrm>
              <a:off x="3727300" y="2277417"/>
              <a:ext cx="1000403" cy="281506"/>
            </a:xfrm>
            <a:custGeom>
              <a:rect b="b" l="l" r="r" t="t"/>
              <a:pathLst>
                <a:path extrusionOk="0" h="5190" w="18444">
                  <a:moveTo>
                    <a:pt x="0" y="0"/>
                  </a:moveTo>
                  <a:lnTo>
                    <a:pt x="3" y="2598"/>
                  </a:lnTo>
                  <a:lnTo>
                    <a:pt x="18444" y="5190"/>
                  </a:lnTo>
                  <a:lnTo>
                    <a:pt x="18441" y="2592"/>
                  </a:lnTo>
                  <a:lnTo>
                    <a:pt x="0" y="0"/>
                  </a:lnTo>
                  <a:close/>
                </a:path>
              </a:pathLst>
            </a:custGeom>
            <a:solidFill>
              <a:srgbClr val="B7CCE4"/>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367" name="Google Shape;367;p20"/>
          <p:cNvGrpSpPr/>
          <p:nvPr/>
        </p:nvGrpSpPr>
        <p:grpSpPr>
          <a:xfrm>
            <a:off x="1810430" y="3120767"/>
            <a:ext cx="9021744" cy="1205530"/>
            <a:chOff x="905215" y="1560383"/>
            <a:chExt cx="4510872" cy="602765"/>
          </a:xfrm>
        </p:grpSpPr>
        <p:grpSp>
          <p:nvGrpSpPr>
            <p:cNvPr id="368" name="Google Shape;368;p20"/>
            <p:cNvGrpSpPr/>
            <p:nvPr/>
          </p:nvGrpSpPr>
          <p:grpSpPr>
            <a:xfrm>
              <a:off x="905215" y="1721020"/>
              <a:ext cx="2670000" cy="440402"/>
              <a:chOff x="465065" y="1121608"/>
              <a:chExt cx="2670000" cy="440402"/>
            </a:xfrm>
          </p:grpSpPr>
          <p:sp>
            <p:nvSpPr>
              <p:cNvPr id="369" name="Google Shape;369;p20"/>
              <p:cNvSpPr/>
              <p:nvPr/>
            </p:nvSpPr>
            <p:spPr>
              <a:xfrm>
                <a:off x="465065" y="1122350"/>
                <a:ext cx="2670000" cy="4389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70" name="Google Shape;370;p20"/>
              <p:cNvSpPr/>
              <p:nvPr/>
            </p:nvSpPr>
            <p:spPr>
              <a:xfrm flipH="1">
                <a:off x="2694730" y="1121608"/>
                <a:ext cx="440335" cy="440402"/>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C4BD9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71" name="Google Shape;371;p20"/>
            <p:cNvSpPr/>
            <p:nvPr/>
          </p:nvSpPr>
          <p:spPr>
            <a:xfrm>
              <a:off x="4825305" y="1700915"/>
              <a:ext cx="590782" cy="462233"/>
            </a:xfrm>
            <a:custGeom>
              <a:rect b="b" l="l" r="r" t="t"/>
              <a:pathLst>
                <a:path extrusionOk="0" h="8522" w="10892">
                  <a:moveTo>
                    <a:pt x="10888" y="1"/>
                  </a:moveTo>
                  <a:lnTo>
                    <a:pt x="1" y="5924"/>
                  </a:lnTo>
                  <a:lnTo>
                    <a:pt x="4" y="8522"/>
                  </a:lnTo>
                  <a:lnTo>
                    <a:pt x="10891" y="2599"/>
                  </a:lnTo>
                  <a:lnTo>
                    <a:pt x="10888" y="1"/>
                  </a:lnTo>
                  <a:close/>
                </a:path>
              </a:pathLst>
            </a:custGeom>
            <a:solidFill>
              <a:srgbClr val="C4BD9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72" name="Google Shape;372;p20"/>
            <p:cNvSpPr/>
            <p:nvPr/>
          </p:nvSpPr>
          <p:spPr>
            <a:xfrm>
              <a:off x="3825092" y="1560383"/>
              <a:ext cx="1590859" cy="461854"/>
            </a:xfrm>
            <a:custGeom>
              <a:rect b="b" l="l" r="r" t="t"/>
              <a:pathLst>
                <a:path extrusionOk="0" h="8515" w="29330">
                  <a:moveTo>
                    <a:pt x="10889" y="0"/>
                  </a:moveTo>
                  <a:lnTo>
                    <a:pt x="1" y="5923"/>
                  </a:lnTo>
                  <a:lnTo>
                    <a:pt x="18442" y="8515"/>
                  </a:lnTo>
                  <a:lnTo>
                    <a:pt x="29329" y="2592"/>
                  </a:lnTo>
                  <a:lnTo>
                    <a:pt x="10889" y="0"/>
                  </a:lnTo>
                  <a:close/>
                </a:path>
              </a:pathLst>
            </a:custGeom>
            <a:solidFill>
              <a:srgbClr val="DDD9C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73" name="Google Shape;373;p20"/>
            <p:cNvSpPr/>
            <p:nvPr/>
          </p:nvSpPr>
          <p:spPr>
            <a:xfrm>
              <a:off x="3825092" y="1881638"/>
              <a:ext cx="1000457" cy="281506"/>
            </a:xfrm>
            <a:custGeom>
              <a:rect b="b" l="l" r="r" t="t"/>
              <a:pathLst>
                <a:path extrusionOk="0" h="5190" w="18445">
                  <a:moveTo>
                    <a:pt x="1" y="0"/>
                  </a:moveTo>
                  <a:lnTo>
                    <a:pt x="4" y="2598"/>
                  </a:lnTo>
                  <a:lnTo>
                    <a:pt x="18445" y="5190"/>
                  </a:lnTo>
                  <a:lnTo>
                    <a:pt x="18445" y="5190"/>
                  </a:lnTo>
                  <a:lnTo>
                    <a:pt x="18442" y="2592"/>
                  </a:lnTo>
                  <a:lnTo>
                    <a:pt x="1" y="0"/>
                  </a:lnTo>
                  <a:close/>
                </a:path>
              </a:pathLst>
            </a:custGeom>
            <a:solidFill>
              <a:srgbClr val="C4BD9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74" name="Google Shape;374;p20"/>
            <p:cNvSpPr txBox="1"/>
            <p:nvPr/>
          </p:nvSpPr>
          <p:spPr>
            <a:xfrm>
              <a:off x="1006325" y="1721250"/>
              <a:ext cx="2019000" cy="4404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On demand housekeeping</a:t>
              </a:r>
              <a:endParaRPr b="1" i="0" sz="2000" u="none" cap="none" strike="noStrike">
                <a:solidFill>
                  <a:srgbClr val="000000"/>
                </a:solidFill>
                <a:latin typeface="Arial"/>
                <a:ea typeface="Arial"/>
                <a:cs typeface="Arial"/>
                <a:sym typeface="Arial"/>
              </a:endParaRPr>
            </a:p>
          </p:txBody>
        </p:sp>
      </p:grpSp>
      <p:grpSp>
        <p:nvGrpSpPr>
          <p:cNvPr id="375" name="Google Shape;375;p20"/>
          <p:cNvGrpSpPr/>
          <p:nvPr/>
        </p:nvGrpSpPr>
        <p:grpSpPr>
          <a:xfrm>
            <a:off x="7454817" y="2313967"/>
            <a:ext cx="9045514" cy="1220774"/>
            <a:chOff x="3727408" y="1156983"/>
            <a:chExt cx="4522757" cy="610387"/>
          </a:xfrm>
        </p:grpSpPr>
        <p:grpSp>
          <p:nvGrpSpPr>
            <p:cNvPr id="376" name="Google Shape;376;p20"/>
            <p:cNvGrpSpPr/>
            <p:nvPr/>
          </p:nvGrpSpPr>
          <p:grpSpPr>
            <a:xfrm>
              <a:off x="5579205" y="1156983"/>
              <a:ext cx="2670960" cy="440402"/>
              <a:chOff x="464105" y="1121608"/>
              <a:chExt cx="2670960" cy="440402"/>
            </a:xfrm>
          </p:grpSpPr>
          <p:sp>
            <p:nvSpPr>
              <p:cNvPr id="377" name="Google Shape;377;p20"/>
              <p:cNvSpPr/>
              <p:nvPr/>
            </p:nvSpPr>
            <p:spPr>
              <a:xfrm>
                <a:off x="465065" y="1122350"/>
                <a:ext cx="2670000" cy="4389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78" name="Google Shape;378;p20"/>
              <p:cNvSpPr/>
              <p:nvPr/>
            </p:nvSpPr>
            <p:spPr>
              <a:xfrm flipH="1">
                <a:off x="464105" y="1121608"/>
                <a:ext cx="440335" cy="440402"/>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DDD9C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79" name="Google Shape;379;p20"/>
            <p:cNvSpPr/>
            <p:nvPr/>
          </p:nvSpPr>
          <p:spPr>
            <a:xfrm>
              <a:off x="4727513" y="1305137"/>
              <a:ext cx="590836" cy="462233"/>
            </a:xfrm>
            <a:custGeom>
              <a:rect b="b" l="l" r="r" t="t"/>
              <a:pathLst>
                <a:path extrusionOk="0" h="8522" w="10893">
                  <a:moveTo>
                    <a:pt x="10889" y="0"/>
                  </a:moveTo>
                  <a:lnTo>
                    <a:pt x="1" y="5923"/>
                  </a:lnTo>
                  <a:lnTo>
                    <a:pt x="4" y="8521"/>
                  </a:lnTo>
                  <a:lnTo>
                    <a:pt x="10892" y="2598"/>
                  </a:lnTo>
                  <a:lnTo>
                    <a:pt x="10889" y="0"/>
                  </a:lnTo>
                  <a:close/>
                </a:path>
              </a:pathLst>
            </a:custGeom>
            <a:solidFill>
              <a:srgbClr val="DDD9C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80" name="Google Shape;380;p20"/>
            <p:cNvSpPr/>
            <p:nvPr/>
          </p:nvSpPr>
          <p:spPr>
            <a:xfrm>
              <a:off x="3727408" y="1164551"/>
              <a:ext cx="1590805" cy="461908"/>
            </a:xfrm>
            <a:custGeom>
              <a:rect b="b" l="l" r="r" t="t"/>
              <a:pathLst>
                <a:path extrusionOk="0" h="8516" w="29329">
                  <a:moveTo>
                    <a:pt x="10889" y="1"/>
                  </a:moveTo>
                  <a:lnTo>
                    <a:pt x="0" y="5924"/>
                  </a:lnTo>
                  <a:lnTo>
                    <a:pt x="18440" y="8515"/>
                  </a:lnTo>
                  <a:lnTo>
                    <a:pt x="29328" y="2592"/>
                  </a:lnTo>
                  <a:lnTo>
                    <a:pt x="10889" y="1"/>
                  </a:lnTo>
                  <a:close/>
                </a:path>
              </a:pathLst>
            </a:custGeom>
            <a:solidFill>
              <a:schemeClr val="lt2"/>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81" name="Google Shape;381;p20"/>
            <p:cNvSpPr/>
            <p:nvPr/>
          </p:nvSpPr>
          <p:spPr>
            <a:xfrm>
              <a:off x="3727408" y="1485805"/>
              <a:ext cx="1000348" cy="281560"/>
            </a:xfrm>
            <a:custGeom>
              <a:rect b="b" l="l" r="r" t="t"/>
              <a:pathLst>
                <a:path extrusionOk="0" h="5191" w="18443">
                  <a:moveTo>
                    <a:pt x="0" y="1"/>
                  </a:moveTo>
                  <a:lnTo>
                    <a:pt x="3" y="2599"/>
                  </a:lnTo>
                  <a:lnTo>
                    <a:pt x="18443" y="5190"/>
                  </a:lnTo>
                  <a:lnTo>
                    <a:pt x="18440" y="2592"/>
                  </a:lnTo>
                  <a:lnTo>
                    <a:pt x="0" y="1"/>
                  </a:lnTo>
                  <a:close/>
                </a:path>
              </a:pathLst>
            </a:custGeom>
            <a:solidFill>
              <a:srgbClr val="DDD9C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82" name="Google Shape;382;p20"/>
          <p:cNvSpPr/>
          <p:nvPr/>
        </p:nvSpPr>
        <p:spPr>
          <a:xfrm>
            <a:off x="9650718" y="8151499"/>
            <a:ext cx="1181672" cy="924358"/>
          </a:xfrm>
          <a:custGeom>
            <a:rect b="b" l="l" r="r" t="t"/>
            <a:pathLst>
              <a:path extrusionOk="0" h="8521" w="10893">
                <a:moveTo>
                  <a:pt x="10889" y="0"/>
                </a:moveTo>
                <a:lnTo>
                  <a:pt x="1" y="5923"/>
                </a:lnTo>
                <a:lnTo>
                  <a:pt x="4" y="8521"/>
                </a:lnTo>
                <a:lnTo>
                  <a:pt x="10892" y="2598"/>
                </a:lnTo>
                <a:lnTo>
                  <a:pt x="10889" y="0"/>
                </a:lnTo>
                <a:close/>
              </a:path>
            </a:pathLst>
          </a:custGeom>
          <a:solidFill>
            <a:srgbClr val="070D38"/>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nvGrpSpPr>
          <p:cNvPr id="383" name="Google Shape;383;p20"/>
          <p:cNvGrpSpPr/>
          <p:nvPr/>
        </p:nvGrpSpPr>
        <p:grpSpPr>
          <a:xfrm>
            <a:off x="11360992" y="7243411"/>
            <a:ext cx="519934" cy="442578"/>
            <a:chOff x="2960010" y="3080811"/>
            <a:chExt cx="209955" cy="178718"/>
          </a:xfrm>
        </p:grpSpPr>
        <p:sp>
          <p:nvSpPr>
            <p:cNvPr id="384" name="Google Shape;384;p20"/>
            <p:cNvSpPr/>
            <p:nvPr/>
          </p:nvSpPr>
          <p:spPr>
            <a:xfrm>
              <a:off x="2960010" y="3080811"/>
              <a:ext cx="209955" cy="178718"/>
            </a:xfrm>
            <a:custGeom>
              <a:rect b="b" l="l" r="r" t="t"/>
              <a:pathLst>
                <a:path extrusionOk="0" h="3038" w="3569">
                  <a:moveTo>
                    <a:pt x="2210" y="418"/>
                  </a:moveTo>
                  <a:lnTo>
                    <a:pt x="2210" y="523"/>
                  </a:lnTo>
                  <a:lnTo>
                    <a:pt x="1359" y="523"/>
                  </a:lnTo>
                  <a:lnTo>
                    <a:pt x="1359" y="418"/>
                  </a:lnTo>
                  <a:close/>
                  <a:moveTo>
                    <a:pt x="2680" y="105"/>
                  </a:moveTo>
                  <a:cubicBezTo>
                    <a:pt x="3095" y="105"/>
                    <a:pt x="3435" y="428"/>
                    <a:pt x="3463" y="837"/>
                  </a:cubicBezTo>
                  <a:lnTo>
                    <a:pt x="2733" y="837"/>
                  </a:lnTo>
                  <a:lnTo>
                    <a:pt x="2733" y="785"/>
                  </a:lnTo>
                  <a:cubicBezTo>
                    <a:pt x="2733" y="659"/>
                    <a:pt x="2642" y="553"/>
                    <a:pt x="2523" y="528"/>
                  </a:cubicBezTo>
                  <a:lnTo>
                    <a:pt x="2523" y="367"/>
                  </a:lnTo>
                  <a:cubicBezTo>
                    <a:pt x="2523" y="279"/>
                    <a:pt x="2453" y="210"/>
                    <a:pt x="2367" y="210"/>
                  </a:cubicBezTo>
                  <a:cubicBezTo>
                    <a:pt x="2298" y="210"/>
                    <a:pt x="2241" y="253"/>
                    <a:pt x="2219" y="314"/>
                  </a:cubicBezTo>
                  <a:lnTo>
                    <a:pt x="1351" y="314"/>
                  </a:lnTo>
                  <a:cubicBezTo>
                    <a:pt x="1330" y="253"/>
                    <a:pt x="1271" y="210"/>
                    <a:pt x="1203" y="210"/>
                  </a:cubicBezTo>
                  <a:cubicBezTo>
                    <a:pt x="1117" y="210"/>
                    <a:pt x="1046" y="279"/>
                    <a:pt x="1046" y="367"/>
                  </a:cubicBezTo>
                  <a:lnTo>
                    <a:pt x="1046" y="528"/>
                  </a:lnTo>
                  <a:cubicBezTo>
                    <a:pt x="927" y="553"/>
                    <a:pt x="838" y="659"/>
                    <a:pt x="838" y="785"/>
                  </a:cubicBezTo>
                  <a:lnTo>
                    <a:pt x="838" y="837"/>
                  </a:lnTo>
                  <a:lnTo>
                    <a:pt x="107" y="837"/>
                  </a:lnTo>
                  <a:cubicBezTo>
                    <a:pt x="134" y="428"/>
                    <a:pt x="475" y="105"/>
                    <a:pt x="890" y="105"/>
                  </a:cubicBezTo>
                  <a:close/>
                  <a:moveTo>
                    <a:pt x="838" y="941"/>
                  </a:moveTo>
                  <a:lnTo>
                    <a:pt x="838" y="1151"/>
                  </a:lnTo>
                  <a:lnTo>
                    <a:pt x="105" y="1151"/>
                  </a:lnTo>
                  <a:lnTo>
                    <a:pt x="105" y="941"/>
                  </a:lnTo>
                  <a:close/>
                  <a:moveTo>
                    <a:pt x="3464" y="941"/>
                  </a:moveTo>
                  <a:lnTo>
                    <a:pt x="3464" y="1151"/>
                  </a:lnTo>
                  <a:lnTo>
                    <a:pt x="2733" y="1151"/>
                  </a:lnTo>
                  <a:lnTo>
                    <a:pt x="2733" y="941"/>
                  </a:lnTo>
                  <a:close/>
                  <a:moveTo>
                    <a:pt x="2367" y="314"/>
                  </a:moveTo>
                  <a:cubicBezTo>
                    <a:pt x="2396" y="314"/>
                    <a:pt x="2420" y="338"/>
                    <a:pt x="2420" y="367"/>
                  </a:cubicBezTo>
                  <a:lnTo>
                    <a:pt x="2420" y="575"/>
                  </a:lnTo>
                  <a:cubicBezTo>
                    <a:pt x="2420" y="604"/>
                    <a:pt x="2442" y="628"/>
                    <a:pt x="2472" y="628"/>
                  </a:cubicBezTo>
                  <a:cubicBezTo>
                    <a:pt x="2558" y="628"/>
                    <a:pt x="2628" y="698"/>
                    <a:pt x="2628" y="785"/>
                  </a:cubicBezTo>
                  <a:lnTo>
                    <a:pt x="2628" y="1203"/>
                  </a:lnTo>
                  <a:cubicBezTo>
                    <a:pt x="2628" y="1284"/>
                    <a:pt x="2667" y="1362"/>
                    <a:pt x="2733" y="1411"/>
                  </a:cubicBezTo>
                  <a:lnTo>
                    <a:pt x="2942" y="1569"/>
                  </a:lnTo>
                  <a:cubicBezTo>
                    <a:pt x="3007" y="1618"/>
                    <a:pt x="3046" y="1696"/>
                    <a:pt x="3046" y="1777"/>
                  </a:cubicBezTo>
                  <a:lnTo>
                    <a:pt x="3046" y="2254"/>
                  </a:lnTo>
                  <a:cubicBezTo>
                    <a:pt x="3046" y="2340"/>
                    <a:pt x="2976" y="2410"/>
                    <a:pt x="2890" y="2410"/>
                  </a:cubicBezTo>
                  <a:lnTo>
                    <a:pt x="890" y="2410"/>
                  </a:lnTo>
                  <a:cubicBezTo>
                    <a:pt x="860" y="2410"/>
                    <a:pt x="838" y="2434"/>
                    <a:pt x="838" y="2462"/>
                  </a:cubicBezTo>
                  <a:cubicBezTo>
                    <a:pt x="838" y="2491"/>
                    <a:pt x="860" y="2515"/>
                    <a:pt x="890" y="2515"/>
                  </a:cubicBezTo>
                  <a:lnTo>
                    <a:pt x="2890" y="2515"/>
                  </a:lnTo>
                  <a:cubicBezTo>
                    <a:pt x="2949" y="2515"/>
                    <a:pt x="3003" y="2495"/>
                    <a:pt x="3046" y="2462"/>
                  </a:cubicBezTo>
                  <a:lnTo>
                    <a:pt x="3046" y="2776"/>
                  </a:lnTo>
                  <a:cubicBezTo>
                    <a:pt x="3046" y="2863"/>
                    <a:pt x="2976" y="2933"/>
                    <a:pt x="2890" y="2933"/>
                  </a:cubicBezTo>
                  <a:lnTo>
                    <a:pt x="680" y="2933"/>
                  </a:lnTo>
                  <a:cubicBezTo>
                    <a:pt x="594" y="2933"/>
                    <a:pt x="523" y="2863"/>
                    <a:pt x="523" y="2776"/>
                  </a:cubicBezTo>
                  <a:lnTo>
                    <a:pt x="523" y="2462"/>
                  </a:lnTo>
                  <a:cubicBezTo>
                    <a:pt x="567" y="2495"/>
                    <a:pt x="622" y="2515"/>
                    <a:pt x="680" y="2515"/>
                  </a:cubicBezTo>
                  <a:cubicBezTo>
                    <a:pt x="709" y="2515"/>
                    <a:pt x="733" y="2491"/>
                    <a:pt x="733" y="2462"/>
                  </a:cubicBezTo>
                  <a:cubicBezTo>
                    <a:pt x="733" y="2434"/>
                    <a:pt x="709" y="2410"/>
                    <a:pt x="680" y="2410"/>
                  </a:cubicBezTo>
                  <a:cubicBezTo>
                    <a:pt x="594" y="2410"/>
                    <a:pt x="523" y="2340"/>
                    <a:pt x="523" y="2254"/>
                  </a:cubicBezTo>
                  <a:lnTo>
                    <a:pt x="523" y="1777"/>
                  </a:lnTo>
                  <a:cubicBezTo>
                    <a:pt x="523" y="1696"/>
                    <a:pt x="562" y="1618"/>
                    <a:pt x="628" y="1569"/>
                  </a:cubicBezTo>
                  <a:lnTo>
                    <a:pt x="838" y="1411"/>
                  </a:lnTo>
                  <a:cubicBezTo>
                    <a:pt x="902" y="1362"/>
                    <a:pt x="941" y="1284"/>
                    <a:pt x="941" y="1203"/>
                  </a:cubicBezTo>
                  <a:lnTo>
                    <a:pt x="941" y="785"/>
                  </a:lnTo>
                  <a:cubicBezTo>
                    <a:pt x="941" y="698"/>
                    <a:pt x="1012" y="628"/>
                    <a:pt x="1099" y="628"/>
                  </a:cubicBezTo>
                  <a:cubicBezTo>
                    <a:pt x="1127" y="628"/>
                    <a:pt x="1151" y="604"/>
                    <a:pt x="1151" y="575"/>
                  </a:cubicBezTo>
                  <a:lnTo>
                    <a:pt x="1151" y="367"/>
                  </a:lnTo>
                  <a:cubicBezTo>
                    <a:pt x="1151" y="338"/>
                    <a:pt x="1175" y="314"/>
                    <a:pt x="1203" y="314"/>
                  </a:cubicBezTo>
                  <a:cubicBezTo>
                    <a:pt x="1232" y="314"/>
                    <a:pt x="1256" y="338"/>
                    <a:pt x="1256" y="367"/>
                  </a:cubicBezTo>
                  <a:lnTo>
                    <a:pt x="1256" y="575"/>
                  </a:lnTo>
                  <a:cubicBezTo>
                    <a:pt x="1256" y="604"/>
                    <a:pt x="1278" y="628"/>
                    <a:pt x="1308" y="628"/>
                  </a:cubicBezTo>
                  <a:lnTo>
                    <a:pt x="2262" y="628"/>
                  </a:lnTo>
                  <a:cubicBezTo>
                    <a:pt x="2291" y="628"/>
                    <a:pt x="2315" y="604"/>
                    <a:pt x="2315" y="575"/>
                  </a:cubicBezTo>
                  <a:lnTo>
                    <a:pt x="2315" y="367"/>
                  </a:lnTo>
                  <a:cubicBezTo>
                    <a:pt x="2315" y="338"/>
                    <a:pt x="2338" y="314"/>
                    <a:pt x="2367" y="314"/>
                  </a:cubicBezTo>
                  <a:close/>
                  <a:moveTo>
                    <a:pt x="890" y="0"/>
                  </a:moveTo>
                  <a:cubicBezTo>
                    <a:pt x="400" y="0"/>
                    <a:pt x="0" y="399"/>
                    <a:pt x="0" y="889"/>
                  </a:cubicBezTo>
                  <a:lnTo>
                    <a:pt x="0" y="1203"/>
                  </a:lnTo>
                  <a:cubicBezTo>
                    <a:pt x="0" y="1232"/>
                    <a:pt x="24" y="1255"/>
                    <a:pt x="53" y="1255"/>
                  </a:cubicBezTo>
                  <a:lnTo>
                    <a:pt x="828" y="1255"/>
                  </a:lnTo>
                  <a:cubicBezTo>
                    <a:pt x="818" y="1284"/>
                    <a:pt x="800" y="1310"/>
                    <a:pt x="775" y="1328"/>
                  </a:cubicBezTo>
                  <a:lnTo>
                    <a:pt x="565" y="1484"/>
                  </a:lnTo>
                  <a:cubicBezTo>
                    <a:pt x="474" y="1553"/>
                    <a:pt x="420" y="1663"/>
                    <a:pt x="420" y="1777"/>
                  </a:cubicBezTo>
                  <a:lnTo>
                    <a:pt x="420" y="2776"/>
                  </a:lnTo>
                  <a:cubicBezTo>
                    <a:pt x="420" y="2920"/>
                    <a:pt x="537" y="3038"/>
                    <a:pt x="680" y="3038"/>
                  </a:cubicBezTo>
                  <a:lnTo>
                    <a:pt x="2890" y="3038"/>
                  </a:lnTo>
                  <a:cubicBezTo>
                    <a:pt x="3034" y="3038"/>
                    <a:pt x="3151" y="2920"/>
                    <a:pt x="3151" y="2776"/>
                  </a:cubicBezTo>
                  <a:lnTo>
                    <a:pt x="3151" y="1777"/>
                  </a:lnTo>
                  <a:cubicBezTo>
                    <a:pt x="3151" y="1663"/>
                    <a:pt x="3096" y="1553"/>
                    <a:pt x="3005" y="1484"/>
                  </a:cubicBezTo>
                  <a:lnTo>
                    <a:pt x="2795" y="1328"/>
                  </a:lnTo>
                  <a:cubicBezTo>
                    <a:pt x="2771" y="1310"/>
                    <a:pt x="2752" y="1284"/>
                    <a:pt x="2742" y="1255"/>
                  </a:cubicBezTo>
                  <a:lnTo>
                    <a:pt x="3517" y="1255"/>
                  </a:lnTo>
                  <a:cubicBezTo>
                    <a:pt x="3545" y="1255"/>
                    <a:pt x="3569" y="1232"/>
                    <a:pt x="3569" y="1203"/>
                  </a:cubicBezTo>
                  <a:lnTo>
                    <a:pt x="3569" y="889"/>
                  </a:lnTo>
                  <a:cubicBezTo>
                    <a:pt x="3569" y="399"/>
                    <a:pt x="3170" y="0"/>
                    <a:pt x="2680"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85" name="Google Shape;385;p20"/>
            <p:cNvSpPr/>
            <p:nvPr/>
          </p:nvSpPr>
          <p:spPr>
            <a:xfrm>
              <a:off x="3018649" y="3125197"/>
              <a:ext cx="92359" cy="92300"/>
            </a:xfrm>
            <a:custGeom>
              <a:rect b="b" l="l" r="r" t="t"/>
              <a:pathLst>
                <a:path extrusionOk="0" h="1569" w="1570">
                  <a:moveTo>
                    <a:pt x="785" y="105"/>
                  </a:moveTo>
                  <a:cubicBezTo>
                    <a:pt x="1160" y="105"/>
                    <a:pt x="1465" y="409"/>
                    <a:pt x="1465" y="784"/>
                  </a:cubicBezTo>
                  <a:cubicBezTo>
                    <a:pt x="1465" y="1159"/>
                    <a:pt x="1160" y="1463"/>
                    <a:pt x="785" y="1463"/>
                  </a:cubicBezTo>
                  <a:cubicBezTo>
                    <a:pt x="411" y="1463"/>
                    <a:pt x="106" y="1159"/>
                    <a:pt x="106" y="784"/>
                  </a:cubicBezTo>
                  <a:cubicBezTo>
                    <a:pt x="106" y="409"/>
                    <a:pt x="411" y="105"/>
                    <a:pt x="785" y="105"/>
                  </a:cubicBezTo>
                  <a:close/>
                  <a:moveTo>
                    <a:pt x="785" y="0"/>
                  </a:moveTo>
                  <a:cubicBezTo>
                    <a:pt x="352" y="0"/>
                    <a:pt x="1" y="352"/>
                    <a:pt x="1" y="784"/>
                  </a:cubicBezTo>
                  <a:cubicBezTo>
                    <a:pt x="1" y="1217"/>
                    <a:pt x="352" y="1568"/>
                    <a:pt x="785" y="1568"/>
                  </a:cubicBezTo>
                  <a:cubicBezTo>
                    <a:pt x="1217" y="1568"/>
                    <a:pt x="1569" y="1217"/>
                    <a:pt x="1569" y="784"/>
                  </a:cubicBezTo>
                  <a:cubicBezTo>
                    <a:pt x="1569" y="352"/>
                    <a:pt x="1217" y="0"/>
                    <a:pt x="785"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386" name="Google Shape;386;p20"/>
          <p:cNvGrpSpPr/>
          <p:nvPr/>
        </p:nvGrpSpPr>
        <p:grpSpPr>
          <a:xfrm>
            <a:off x="6476689" y="6767293"/>
            <a:ext cx="467919" cy="538570"/>
            <a:chOff x="3147278" y="3473384"/>
            <a:chExt cx="188951" cy="217481"/>
          </a:xfrm>
        </p:grpSpPr>
        <p:sp>
          <p:nvSpPr>
            <p:cNvPr id="387" name="Google Shape;387;p20"/>
            <p:cNvSpPr/>
            <p:nvPr/>
          </p:nvSpPr>
          <p:spPr>
            <a:xfrm>
              <a:off x="3183927" y="3520268"/>
              <a:ext cx="115949" cy="129538"/>
            </a:xfrm>
            <a:custGeom>
              <a:rect b="b" l="l" r="r" t="t"/>
              <a:pathLst>
                <a:path extrusionOk="0" h="2202" w="1971">
                  <a:moveTo>
                    <a:pt x="983" y="113"/>
                  </a:moveTo>
                  <a:cubicBezTo>
                    <a:pt x="1461" y="113"/>
                    <a:pt x="1848" y="485"/>
                    <a:pt x="1848" y="948"/>
                  </a:cubicBezTo>
                  <a:cubicBezTo>
                    <a:pt x="1848" y="1190"/>
                    <a:pt x="1741" y="1419"/>
                    <a:pt x="1553" y="1576"/>
                  </a:cubicBezTo>
                  <a:cubicBezTo>
                    <a:pt x="1550" y="1579"/>
                    <a:pt x="1543" y="1587"/>
                    <a:pt x="1543" y="1590"/>
                  </a:cubicBezTo>
                  <a:cubicBezTo>
                    <a:pt x="1404" y="1734"/>
                    <a:pt x="1379" y="1970"/>
                    <a:pt x="1376" y="2083"/>
                  </a:cubicBezTo>
                  <a:lnTo>
                    <a:pt x="592" y="2083"/>
                  </a:lnTo>
                  <a:cubicBezTo>
                    <a:pt x="589" y="1970"/>
                    <a:pt x="565" y="1723"/>
                    <a:pt x="416" y="1576"/>
                  </a:cubicBezTo>
                  <a:cubicBezTo>
                    <a:pt x="228" y="1419"/>
                    <a:pt x="118" y="1190"/>
                    <a:pt x="118" y="948"/>
                  </a:cubicBezTo>
                  <a:cubicBezTo>
                    <a:pt x="118" y="485"/>
                    <a:pt x="504" y="113"/>
                    <a:pt x="983" y="113"/>
                  </a:cubicBezTo>
                  <a:close/>
                  <a:moveTo>
                    <a:pt x="986" y="1"/>
                  </a:moveTo>
                  <a:cubicBezTo>
                    <a:pt x="443" y="1"/>
                    <a:pt x="1" y="428"/>
                    <a:pt x="1" y="951"/>
                  </a:cubicBezTo>
                  <a:cubicBezTo>
                    <a:pt x="1" y="1224"/>
                    <a:pt x="125" y="1487"/>
                    <a:pt x="333" y="1666"/>
                  </a:cubicBezTo>
                  <a:cubicBezTo>
                    <a:pt x="490" y="1816"/>
                    <a:pt x="475" y="2137"/>
                    <a:pt x="472" y="2140"/>
                  </a:cubicBezTo>
                  <a:cubicBezTo>
                    <a:pt x="472" y="2158"/>
                    <a:pt x="475" y="2171"/>
                    <a:pt x="490" y="2184"/>
                  </a:cubicBezTo>
                  <a:cubicBezTo>
                    <a:pt x="500" y="2195"/>
                    <a:pt x="518" y="2202"/>
                    <a:pt x="532" y="2202"/>
                  </a:cubicBezTo>
                  <a:lnTo>
                    <a:pt x="1436" y="2202"/>
                  </a:lnTo>
                  <a:cubicBezTo>
                    <a:pt x="1454" y="2202"/>
                    <a:pt x="1468" y="2195"/>
                    <a:pt x="1479" y="2184"/>
                  </a:cubicBezTo>
                  <a:cubicBezTo>
                    <a:pt x="1489" y="2175"/>
                    <a:pt x="1496" y="2158"/>
                    <a:pt x="1496" y="2140"/>
                  </a:cubicBezTo>
                  <a:cubicBezTo>
                    <a:pt x="1496" y="2137"/>
                    <a:pt x="1479" y="1816"/>
                    <a:pt x="1635" y="1666"/>
                  </a:cubicBezTo>
                  <a:cubicBezTo>
                    <a:pt x="1638" y="1662"/>
                    <a:pt x="1641" y="1659"/>
                    <a:pt x="1645" y="1655"/>
                  </a:cubicBezTo>
                  <a:cubicBezTo>
                    <a:pt x="1851" y="1474"/>
                    <a:pt x="1971" y="1218"/>
                    <a:pt x="1971" y="951"/>
                  </a:cubicBezTo>
                  <a:cubicBezTo>
                    <a:pt x="1971" y="428"/>
                    <a:pt x="1528" y="1"/>
                    <a:pt x="986"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88" name="Google Shape;388;p20"/>
            <p:cNvSpPr/>
            <p:nvPr/>
          </p:nvSpPr>
          <p:spPr>
            <a:xfrm>
              <a:off x="3238165" y="3534563"/>
              <a:ext cx="48827" cy="46886"/>
            </a:xfrm>
            <a:custGeom>
              <a:rect b="b" l="l" r="r" t="t"/>
              <a:pathLst>
                <a:path extrusionOk="0" h="797" w="830">
                  <a:moveTo>
                    <a:pt x="61" y="0"/>
                  </a:moveTo>
                  <a:cubicBezTo>
                    <a:pt x="29" y="0"/>
                    <a:pt x="0" y="27"/>
                    <a:pt x="0" y="58"/>
                  </a:cubicBezTo>
                  <a:cubicBezTo>
                    <a:pt x="0" y="88"/>
                    <a:pt x="29" y="116"/>
                    <a:pt x="61" y="116"/>
                  </a:cubicBezTo>
                  <a:cubicBezTo>
                    <a:pt x="418" y="116"/>
                    <a:pt x="706" y="397"/>
                    <a:pt x="706" y="739"/>
                  </a:cubicBezTo>
                  <a:cubicBezTo>
                    <a:pt x="706" y="769"/>
                    <a:pt x="734" y="796"/>
                    <a:pt x="765" y="796"/>
                  </a:cubicBezTo>
                  <a:cubicBezTo>
                    <a:pt x="797" y="796"/>
                    <a:pt x="826" y="769"/>
                    <a:pt x="826" y="739"/>
                  </a:cubicBezTo>
                  <a:cubicBezTo>
                    <a:pt x="829" y="332"/>
                    <a:pt x="486" y="0"/>
                    <a:pt x="61"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89" name="Google Shape;389;p20"/>
            <p:cNvSpPr/>
            <p:nvPr/>
          </p:nvSpPr>
          <p:spPr>
            <a:xfrm>
              <a:off x="3209811" y="3653569"/>
              <a:ext cx="63887" cy="17001"/>
            </a:xfrm>
            <a:custGeom>
              <a:rect b="b" l="l" r="r" t="t"/>
              <a:pathLst>
                <a:path extrusionOk="0" h="289" w="1086">
                  <a:moveTo>
                    <a:pt x="932" y="114"/>
                  </a:moveTo>
                  <a:cubicBezTo>
                    <a:pt x="946" y="114"/>
                    <a:pt x="961" y="124"/>
                    <a:pt x="961" y="141"/>
                  </a:cubicBezTo>
                  <a:cubicBezTo>
                    <a:pt x="961" y="158"/>
                    <a:pt x="949" y="168"/>
                    <a:pt x="936" y="168"/>
                  </a:cubicBezTo>
                  <a:lnTo>
                    <a:pt x="149" y="168"/>
                  </a:lnTo>
                  <a:cubicBezTo>
                    <a:pt x="135" y="168"/>
                    <a:pt x="121" y="158"/>
                    <a:pt x="121" y="141"/>
                  </a:cubicBezTo>
                  <a:cubicBezTo>
                    <a:pt x="121" y="124"/>
                    <a:pt x="131" y="114"/>
                    <a:pt x="149" y="114"/>
                  </a:cubicBezTo>
                  <a:close/>
                  <a:moveTo>
                    <a:pt x="149" y="1"/>
                  </a:moveTo>
                  <a:cubicBezTo>
                    <a:pt x="67" y="1"/>
                    <a:pt x="0" y="66"/>
                    <a:pt x="0" y="144"/>
                  </a:cubicBezTo>
                  <a:cubicBezTo>
                    <a:pt x="0" y="224"/>
                    <a:pt x="67" y="288"/>
                    <a:pt x="149" y="288"/>
                  </a:cubicBezTo>
                  <a:lnTo>
                    <a:pt x="932" y="288"/>
                  </a:lnTo>
                  <a:cubicBezTo>
                    <a:pt x="1017" y="285"/>
                    <a:pt x="1085" y="224"/>
                    <a:pt x="1085" y="144"/>
                  </a:cubicBezTo>
                  <a:cubicBezTo>
                    <a:pt x="1085" y="66"/>
                    <a:pt x="1017" y="1"/>
                    <a:pt x="936"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90" name="Google Shape;390;p20"/>
            <p:cNvSpPr/>
            <p:nvPr/>
          </p:nvSpPr>
          <p:spPr>
            <a:xfrm>
              <a:off x="3216693" y="3673923"/>
              <a:ext cx="50062" cy="16942"/>
            </a:xfrm>
            <a:custGeom>
              <a:rect b="b" l="l" r="r" t="t"/>
              <a:pathLst>
                <a:path extrusionOk="0" h="288" w="851">
                  <a:moveTo>
                    <a:pt x="702" y="113"/>
                  </a:moveTo>
                  <a:cubicBezTo>
                    <a:pt x="716" y="113"/>
                    <a:pt x="730" y="123"/>
                    <a:pt x="730" y="141"/>
                  </a:cubicBezTo>
                  <a:cubicBezTo>
                    <a:pt x="730" y="158"/>
                    <a:pt x="716" y="168"/>
                    <a:pt x="702" y="168"/>
                  </a:cubicBezTo>
                  <a:lnTo>
                    <a:pt x="149" y="168"/>
                  </a:lnTo>
                  <a:cubicBezTo>
                    <a:pt x="135" y="168"/>
                    <a:pt x="121" y="158"/>
                    <a:pt x="121" y="141"/>
                  </a:cubicBezTo>
                  <a:cubicBezTo>
                    <a:pt x="121" y="123"/>
                    <a:pt x="131" y="113"/>
                    <a:pt x="149" y="113"/>
                  </a:cubicBezTo>
                  <a:close/>
                  <a:moveTo>
                    <a:pt x="149" y="1"/>
                  </a:moveTo>
                  <a:cubicBezTo>
                    <a:pt x="67" y="1"/>
                    <a:pt x="0" y="66"/>
                    <a:pt x="0" y="144"/>
                  </a:cubicBezTo>
                  <a:cubicBezTo>
                    <a:pt x="0" y="223"/>
                    <a:pt x="67" y="287"/>
                    <a:pt x="149" y="287"/>
                  </a:cubicBezTo>
                  <a:lnTo>
                    <a:pt x="702" y="287"/>
                  </a:lnTo>
                  <a:cubicBezTo>
                    <a:pt x="783" y="287"/>
                    <a:pt x="851" y="223"/>
                    <a:pt x="851" y="144"/>
                  </a:cubicBezTo>
                  <a:cubicBezTo>
                    <a:pt x="851" y="61"/>
                    <a:pt x="783" y="1"/>
                    <a:pt x="702"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91" name="Google Shape;391;p20"/>
            <p:cNvSpPr/>
            <p:nvPr/>
          </p:nvSpPr>
          <p:spPr>
            <a:xfrm>
              <a:off x="3238165" y="3473384"/>
              <a:ext cx="7118" cy="30237"/>
            </a:xfrm>
            <a:custGeom>
              <a:rect b="b" l="l" r="r" t="t"/>
              <a:pathLst>
                <a:path extrusionOk="0" h="514" w="121">
                  <a:moveTo>
                    <a:pt x="61" y="0"/>
                  </a:moveTo>
                  <a:cubicBezTo>
                    <a:pt x="29" y="0"/>
                    <a:pt x="0" y="28"/>
                    <a:pt x="0" y="59"/>
                  </a:cubicBezTo>
                  <a:lnTo>
                    <a:pt x="0" y="456"/>
                  </a:lnTo>
                  <a:cubicBezTo>
                    <a:pt x="0" y="486"/>
                    <a:pt x="29" y="513"/>
                    <a:pt x="61" y="513"/>
                  </a:cubicBezTo>
                  <a:cubicBezTo>
                    <a:pt x="96" y="513"/>
                    <a:pt x="120" y="486"/>
                    <a:pt x="120" y="456"/>
                  </a:cubicBezTo>
                  <a:lnTo>
                    <a:pt x="120" y="59"/>
                  </a:lnTo>
                  <a:cubicBezTo>
                    <a:pt x="120" y="28"/>
                    <a:pt x="93" y="0"/>
                    <a:pt x="61"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92" name="Google Shape;392;p20"/>
            <p:cNvSpPr/>
            <p:nvPr/>
          </p:nvSpPr>
          <p:spPr>
            <a:xfrm>
              <a:off x="3281285" y="3490032"/>
              <a:ext cx="21590" cy="26237"/>
            </a:xfrm>
            <a:custGeom>
              <a:rect b="b" l="l" r="r" t="t"/>
              <a:pathLst>
                <a:path extrusionOk="0" h="446" w="367">
                  <a:moveTo>
                    <a:pt x="297" y="0"/>
                  </a:moveTo>
                  <a:cubicBezTo>
                    <a:pt x="278" y="0"/>
                    <a:pt x="260" y="10"/>
                    <a:pt x="249" y="26"/>
                  </a:cubicBezTo>
                  <a:lnTo>
                    <a:pt x="22" y="353"/>
                  </a:lnTo>
                  <a:cubicBezTo>
                    <a:pt x="1" y="381"/>
                    <a:pt x="8" y="418"/>
                    <a:pt x="36" y="436"/>
                  </a:cubicBezTo>
                  <a:cubicBezTo>
                    <a:pt x="47" y="443"/>
                    <a:pt x="58" y="446"/>
                    <a:pt x="68" y="446"/>
                  </a:cubicBezTo>
                  <a:cubicBezTo>
                    <a:pt x="90" y="446"/>
                    <a:pt x="107" y="436"/>
                    <a:pt x="118" y="418"/>
                  </a:cubicBezTo>
                  <a:lnTo>
                    <a:pt x="345" y="90"/>
                  </a:lnTo>
                  <a:cubicBezTo>
                    <a:pt x="366" y="66"/>
                    <a:pt x="359" y="29"/>
                    <a:pt x="330" y="11"/>
                  </a:cubicBezTo>
                  <a:cubicBezTo>
                    <a:pt x="320" y="4"/>
                    <a:pt x="309" y="0"/>
                    <a:pt x="297"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93" name="Google Shape;393;p20"/>
            <p:cNvSpPr/>
            <p:nvPr/>
          </p:nvSpPr>
          <p:spPr>
            <a:xfrm>
              <a:off x="3182221" y="3488914"/>
              <a:ext cx="21178" cy="26590"/>
            </a:xfrm>
            <a:custGeom>
              <a:rect b="b" l="l" r="r" t="t"/>
              <a:pathLst>
                <a:path extrusionOk="0" h="452" w="360">
                  <a:moveTo>
                    <a:pt x="70" y="1"/>
                  </a:moveTo>
                  <a:cubicBezTo>
                    <a:pt x="59" y="1"/>
                    <a:pt x="47" y="4"/>
                    <a:pt x="37" y="10"/>
                  </a:cubicBezTo>
                  <a:cubicBezTo>
                    <a:pt x="8" y="27"/>
                    <a:pt x="1" y="65"/>
                    <a:pt x="19" y="92"/>
                  </a:cubicBezTo>
                  <a:lnTo>
                    <a:pt x="239" y="424"/>
                  </a:lnTo>
                  <a:cubicBezTo>
                    <a:pt x="253" y="444"/>
                    <a:pt x="271" y="451"/>
                    <a:pt x="292" y="451"/>
                  </a:cubicBezTo>
                  <a:cubicBezTo>
                    <a:pt x="303" y="451"/>
                    <a:pt x="313" y="447"/>
                    <a:pt x="323" y="441"/>
                  </a:cubicBezTo>
                  <a:cubicBezTo>
                    <a:pt x="352" y="424"/>
                    <a:pt x="359" y="386"/>
                    <a:pt x="342" y="359"/>
                  </a:cubicBezTo>
                  <a:lnTo>
                    <a:pt x="122" y="27"/>
                  </a:lnTo>
                  <a:cubicBezTo>
                    <a:pt x="110" y="10"/>
                    <a:pt x="90" y="1"/>
                    <a:pt x="70"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94" name="Google Shape;394;p20"/>
            <p:cNvSpPr/>
            <p:nvPr/>
          </p:nvSpPr>
          <p:spPr>
            <a:xfrm>
              <a:off x="3147278" y="3525327"/>
              <a:ext cx="29237" cy="17884"/>
            </a:xfrm>
            <a:custGeom>
              <a:rect b="b" l="l" r="r" t="t"/>
              <a:pathLst>
                <a:path extrusionOk="0" h="304" w="497">
                  <a:moveTo>
                    <a:pt x="72" y="0"/>
                  </a:moveTo>
                  <a:cubicBezTo>
                    <a:pt x="50" y="0"/>
                    <a:pt x="28" y="11"/>
                    <a:pt x="18" y="31"/>
                  </a:cubicBezTo>
                  <a:cubicBezTo>
                    <a:pt x="0" y="57"/>
                    <a:pt x="10" y="95"/>
                    <a:pt x="42" y="109"/>
                  </a:cubicBezTo>
                  <a:lnTo>
                    <a:pt x="401" y="297"/>
                  </a:lnTo>
                  <a:cubicBezTo>
                    <a:pt x="411" y="301"/>
                    <a:pt x="418" y="304"/>
                    <a:pt x="428" y="304"/>
                  </a:cubicBezTo>
                  <a:cubicBezTo>
                    <a:pt x="450" y="304"/>
                    <a:pt x="472" y="294"/>
                    <a:pt x="482" y="273"/>
                  </a:cubicBezTo>
                  <a:cubicBezTo>
                    <a:pt x="496" y="245"/>
                    <a:pt x="485" y="208"/>
                    <a:pt x="457" y="194"/>
                  </a:cubicBezTo>
                  <a:lnTo>
                    <a:pt x="99" y="6"/>
                  </a:lnTo>
                  <a:cubicBezTo>
                    <a:pt x="91" y="2"/>
                    <a:pt x="81" y="0"/>
                    <a:pt x="72"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95" name="Google Shape;395;p20"/>
            <p:cNvSpPr/>
            <p:nvPr/>
          </p:nvSpPr>
          <p:spPr>
            <a:xfrm>
              <a:off x="3306992" y="3525327"/>
              <a:ext cx="29237" cy="17884"/>
            </a:xfrm>
            <a:custGeom>
              <a:rect b="b" l="l" r="r" t="t"/>
              <a:pathLst>
                <a:path extrusionOk="0" h="304" w="497">
                  <a:moveTo>
                    <a:pt x="427" y="0"/>
                  </a:moveTo>
                  <a:cubicBezTo>
                    <a:pt x="418" y="0"/>
                    <a:pt x="409" y="2"/>
                    <a:pt x="401" y="6"/>
                  </a:cubicBezTo>
                  <a:lnTo>
                    <a:pt x="39" y="194"/>
                  </a:lnTo>
                  <a:cubicBezTo>
                    <a:pt x="10" y="208"/>
                    <a:pt x="0" y="245"/>
                    <a:pt x="13" y="273"/>
                  </a:cubicBezTo>
                  <a:cubicBezTo>
                    <a:pt x="25" y="294"/>
                    <a:pt x="46" y="304"/>
                    <a:pt x="67" y="304"/>
                  </a:cubicBezTo>
                  <a:cubicBezTo>
                    <a:pt x="78" y="304"/>
                    <a:pt x="88" y="301"/>
                    <a:pt x="96" y="297"/>
                  </a:cubicBezTo>
                  <a:lnTo>
                    <a:pt x="457" y="109"/>
                  </a:lnTo>
                  <a:cubicBezTo>
                    <a:pt x="485" y="95"/>
                    <a:pt x="496" y="57"/>
                    <a:pt x="482" y="31"/>
                  </a:cubicBezTo>
                  <a:cubicBezTo>
                    <a:pt x="472" y="11"/>
                    <a:pt x="449" y="0"/>
                    <a:pt x="427"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396" name="Google Shape;396;p20"/>
          <p:cNvGrpSpPr/>
          <p:nvPr/>
        </p:nvGrpSpPr>
        <p:grpSpPr>
          <a:xfrm>
            <a:off x="6493732" y="8392413"/>
            <a:ext cx="433836" cy="433690"/>
            <a:chOff x="3154161" y="4429196"/>
            <a:chExt cx="175188" cy="175129"/>
          </a:xfrm>
        </p:grpSpPr>
        <p:sp>
          <p:nvSpPr>
            <p:cNvPr id="397" name="Google Shape;397;p20"/>
            <p:cNvSpPr/>
            <p:nvPr/>
          </p:nvSpPr>
          <p:spPr>
            <a:xfrm>
              <a:off x="3154161" y="4429196"/>
              <a:ext cx="175188" cy="175129"/>
            </a:xfrm>
            <a:custGeom>
              <a:rect b="b" l="l" r="r" t="t"/>
              <a:pathLst>
                <a:path extrusionOk="0" h="2977" w="2978">
                  <a:moveTo>
                    <a:pt x="2367" y="87"/>
                  </a:moveTo>
                  <a:cubicBezTo>
                    <a:pt x="2367" y="126"/>
                    <a:pt x="2350" y="163"/>
                    <a:pt x="2319" y="189"/>
                  </a:cubicBezTo>
                  <a:lnTo>
                    <a:pt x="1626" y="753"/>
                  </a:lnTo>
                  <a:cubicBezTo>
                    <a:pt x="1587" y="785"/>
                    <a:pt x="1538" y="802"/>
                    <a:pt x="1489" y="802"/>
                  </a:cubicBezTo>
                  <a:cubicBezTo>
                    <a:pt x="1440" y="802"/>
                    <a:pt x="1391" y="785"/>
                    <a:pt x="1351" y="753"/>
                  </a:cubicBezTo>
                  <a:lnTo>
                    <a:pt x="660" y="189"/>
                  </a:lnTo>
                  <a:cubicBezTo>
                    <a:pt x="629" y="163"/>
                    <a:pt x="611" y="126"/>
                    <a:pt x="611" y="87"/>
                  </a:cubicBezTo>
                  <a:close/>
                  <a:moveTo>
                    <a:pt x="611" y="262"/>
                  </a:moveTo>
                  <a:lnTo>
                    <a:pt x="1117" y="674"/>
                  </a:lnTo>
                  <a:lnTo>
                    <a:pt x="611" y="1087"/>
                  </a:lnTo>
                  <a:lnTo>
                    <a:pt x="611" y="262"/>
                  </a:lnTo>
                  <a:close/>
                  <a:moveTo>
                    <a:pt x="2367" y="262"/>
                  </a:moveTo>
                  <a:lnTo>
                    <a:pt x="2367" y="1087"/>
                  </a:lnTo>
                  <a:lnTo>
                    <a:pt x="1861" y="674"/>
                  </a:lnTo>
                  <a:lnTo>
                    <a:pt x="2367" y="262"/>
                  </a:lnTo>
                  <a:close/>
                  <a:moveTo>
                    <a:pt x="1792" y="730"/>
                  </a:moveTo>
                  <a:lnTo>
                    <a:pt x="2319" y="1160"/>
                  </a:lnTo>
                  <a:cubicBezTo>
                    <a:pt x="2350" y="1184"/>
                    <a:pt x="2367" y="1221"/>
                    <a:pt x="2367" y="1261"/>
                  </a:cubicBezTo>
                  <a:lnTo>
                    <a:pt x="611" y="1261"/>
                  </a:lnTo>
                  <a:cubicBezTo>
                    <a:pt x="611" y="1221"/>
                    <a:pt x="629" y="1184"/>
                    <a:pt x="660" y="1160"/>
                  </a:cubicBezTo>
                  <a:lnTo>
                    <a:pt x="1186" y="730"/>
                  </a:lnTo>
                  <a:lnTo>
                    <a:pt x="1297" y="821"/>
                  </a:lnTo>
                  <a:cubicBezTo>
                    <a:pt x="1352" y="866"/>
                    <a:pt x="1421" y="889"/>
                    <a:pt x="1489" y="889"/>
                  </a:cubicBezTo>
                  <a:cubicBezTo>
                    <a:pt x="1558" y="889"/>
                    <a:pt x="1626" y="866"/>
                    <a:pt x="1682" y="821"/>
                  </a:cubicBezTo>
                  <a:lnTo>
                    <a:pt x="1792" y="730"/>
                  </a:lnTo>
                  <a:close/>
                  <a:moveTo>
                    <a:pt x="2759" y="302"/>
                  </a:moveTo>
                  <a:cubicBezTo>
                    <a:pt x="2831" y="302"/>
                    <a:pt x="2890" y="361"/>
                    <a:pt x="2890" y="432"/>
                  </a:cubicBezTo>
                  <a:lnTo>
                    <a:pt x="2890" y="1959"/>
                  </a:lnTo>
                  <a:lnTo>
                    <a:pt x="88" y="1959"/>
                  </a:lnTo>
                  <a:lnTo>
                    <a:pt x="88" y="432"/>
                  </a:lnTo>
                  <a:cubicBezTo>
                    <a:pt x="88" y="361"/>
                    <a:pt x="146" y="302"/>
                    <a:pt x="219" y="302"/>
                  </a:cubicBezTo>
                  <a:lnTo>
                    <a:pt x="524" y="302"/>
                  </a:lnTo>
                  <a:lnTo>
                    <a:pt x="524" y="389"/>
                  </a:lnTo>
                  <a:lnTo>
                    <a:pt x="219" y="389"/>
                  </a:lnTo>
                  <a:cubicBezTo>
                    <a:pt x="194" y="389"/>
                    <a:pt x="175" y="409"/>
                    <a:pt x="175" y="432"/>
                  </a:cubicBezTo>
                  <a:lnTo>
                    <a:pt x="175" y="1044"/>
                  </a:lnTo>
                  <a:cubicBezTo>
                    <a:pt x="175" y="1067"/>
                    <a:pt x="194" y="1087"/>
                    <a:pt x="219" y="1087"/>
                  </a:cubicBezTo>
                  <a:cubicBezTo>
                    <a:pt x="243" y="1087"/>
                    <a:pt x="262" y="1067"/>
                    <a:pt x="262" y="1044"/>
                  </a:cubicBezTo>
                  <a:lnTo>
                    <a:pt x="262" y="477"/>
                  </a:lnTo>
                  <a:lnTo>
                    <a:pt x="524" y="477"/>
                  </a:lnTo>
                  <a:lnTo>
                    <a:pt x="524" y="1305"/>
                  </a:lnTo>
                  <a:cubicBezTo>
                    <a:pt x="524" y="1329"/>
                    <a:pt x="544" y="1349"/>
                    <a:pt x="567" y="1349"/>
                  </a:cubicBezTo>
                  <a:lnTo>
                    <a:pt x="2410" y="1349"/>
                  </a:lnTo>
                  <a:cubicBezTo>
                    <a:pt x="2435" y="1349"/>
                    <a:pt x="2454" y="1329"/>
                    <a:pt x="2454" y="1305"/>
                  </a:cubicBezTo>
                  <a:lnTo>
                    <a:pt x="2454" y="477"/>
                  </a:lnTo>
                  <a:lnTo>
                    <a:pt x="2716" y="477"/>
                  </a:lnTo>
                  <a:lnTo>
                    <a:pt x="2716" y="1784"/>
                  </a:lnTo>
                  <a:lnTo>
                    <a:pt x="262" y="1784"/>
                  </a:lnTo>
                  <a:lnTo>
                    <a:pt x="262" y="1218"/>
                  </a:lnTo>
                  <a:cubicBezTo>
                    <a:pt x="262" y="1194"/>
                    <a:pt x="243" y="1174"/>
                    <a:pt x="219" y="1174"/>
                  </a:cubicBezTo>
                  <a:cubicBezTo>
                    <a:pt x="194" y="1174"/>
                    <a:pt x="175" y="1194"/>
                    <a:pt x="175" y="1218"/>
                  </a:cubicBezTo>
                  <a:lnTo>
                    <a:pt x="175" y="1828"/>
                  </a:lnTo>
                  <a:cubicBezTo>
                    <a:pt x="175" y="1852"/>
                    <a:pt x="194" y="1872"/>
                    <a:pt x="219" y="1872"/>
                  </a:cubicBezTo>
                  <a:lnTo>
                    <a:pt x="2759" y="1872"/>
                  </a:lnTo>
                  <a:cubicBezTo>
                    <a:pt x="2783" y="1872"/>
                    <a:pt x="2803" y="1852"/>
                    <a:pt x="2803" y="1828"/>
                  </a:cubicBezTo>
                  <a:lnTo>
                    <a:pt x="2803" y="432"/>
                  </a:lnTo>
                  <a:cubicBezTo>
                    <a:pt x="2803" y="409"/>
                    <a:pt x="2783" y="389"/>
                    <a:pt x="2759" y="389"/>
                  </a:cubicBezTo>
                  <a:lnTo>
                    <a:pt x="2454" y="389"/>
                  </a:lnTo>
                  <a:lnTo>
                    <a:pt x="2454" y="302"/>
                  </a:lnTo>
                  <a:close/>
                  <a:moveTo>
                    <a:pt x="2890" y="2046"/>
                  </a:moveTo>
                  <a:lnTo>
                    <a:pt x="2890" y="2351"/>
                  </a:lnTo>
                  <a:cubicBezTo>
                    <a:pt x="2890" y="2424"/>
                    <a:pt x="2831" y="2483"/>
                    <a:pt x="2759" y="2483"/>
                  </a:cubicBezTo>
                  <a:lnTo>
                    <a:pt x="219" y="2483"/>
                  </a:lnTo>
                  <a:cubicBezTo>
                    <a:pt x="146" y="2483"/>
                    <a:pt x="88" y="2424"/>
                    <a:pt x="88" y="2351"/>
                  </a:cubicBezTo>
                  <a:lnTo>
                    <a:pt x="88" y="2046"/>
                  </a:lnTo>
                  <a:close/>
                  <a:moveTo>
                    <a:pt x="1738" y="2570"/>
                  </a:moveTo>
                  <a:lnTo>
                    <a:pt x="1798" y="2778"/>
                  </a:lnTo>
                  <a:cubicBezTo>
                    <a:pt x="1809" y="2820"/>
                    <a:pt x="1833" y="2858"/>
                    <a:pt x="1865" y="2890"/>
                  </a:cubicBezTo>
                  <a:lnTo>
                    <a:pt x="1114" y="2890"/>
                  </a:lnTo>
                  <a:cubicBezTo>
                    <a:pt x="1145" y="2858"/>
                    <a:pt x="1168" y="2819"/>
                    <a:pt x="1181" y="2778"/>
                  </a:cubicBezTo>
                  <a:lnTo>
                    <a:pt x="1240" y="2570"/>
                  </a:lnTo>
                  <a:close/>
                  <a:moveTo>
                    <a:pt x="567" y="0"/>
                  </a:moveTo>
                  <a:cubicBezTo>
                    <a:pt x="544" y="0"/>
                    <a:pt x="524" y="20"/>
                    <a:pt x="524" y="43"/>
                  </a:cubicBezTo>
                  <a:lnTo>
                    <a:pt x="524" y="215"/>
                  </a:lnTo>
                  <a:lnTo>
                    <a:pt x="219" y="215"/>
                  </a:lnTo>
                  <a:cubicBezTo>
                    <a:pt x="99" y="215"/>
                    <a:pt x="0" y="312"/>
                    <a:pt x="0" y="432"/>
                  </a:cubicBezTo>
                  <a:lnTo>
                    <a:pt x="0" y="2351"/>
                  </a:lnTo>
                  <a:cubicBezTo>
                    <a:pt x="0" y="2472"/>
                    <a:pt x="99" y="2570"/>
                    <a:pt x="219" y="2570"/>
                  </a:cubicBezTo>
                  <a:lnTo>
                    <a:pt x="1150" y="2570"/>
                  </a:lnTo>
                  <a:lnTo>
                    <a:pt x="1096" y="2753"/>
                  </a:lnTo>
                  <a:cubicBezTo>
                    <a:pt x="1076" y="2827"/>
                    <a:pt x="993" y="2890"/>
                    <a:pt x="917" y="2890"/>
                  </a:cubicBezTo>
                  <a:lnTo>
                    <a:pt x="588" y="2890"/>
                  </a:lnTo>
                  <a:cubicBezTo>
                    <a:pt x="564" y="2890"/>
                    <a:pt x="545" y="2909"/>
                    <a:pt x="545" y="2933"/>
                  </a:cubicBezTo>
                  <a:cubicBezTo>
                    <a:pt x="545" y="2957"/>
                    <a:pt x="564" y="2977"/>
                    <a:pt x="588" y="2977"/>
                  </a:cubicBezTo>
                  <a:lnTo>
                    <a:pt x="2391" y="2977"/>
                  </a:lnTo>
                  <a:cubicBezTo>
                    <a:pt x="2414" y="2977"/>
                    <a:pt x="2434" y="2957"/>
                    <a:pt x="2434" y="2933"/>
                  </a:cubicBezTo>
                  <a:cubicBezTo>
                    <a:pt x="2434" y="2909"/>
                    <a:pt x="2414" y="2890"/>
                    <a:pt x="2391" y="2890"/>
                  </a:cubicBezTo>
                  <a:lnTo>
                    <a:pt x="2062" y="2890"/>
                  </a:lnTo>
                  <a:cubicBezTo>
                    <a:pt x="1985" y="2890"/>
                    <a:pt x="1903" y="2827"/>
                    <a:pt x="1881" y="2753"/>
                  </a:cubicBezTo>
                  <a:lnTo>
                    <a:pt x="1829" y="2570"/>
                  </a:lnTo>
                  <a:lnTo>
                    <a:pt x="2759" y="2570"/>
                  </a:lnTo>
                  <a:cubicBezTo>
                    <a:pt x="2880" y="2570"/>
                    <a:pt x="2977" y="2472"/>
                    <a:pt x="2977" y="2351"/>
                  </a:cubicBezTo>
                  <a:lnTo>
                    <a:pt x="2977" y="432"/>
                  </a:lnTo>
                  <a:cubicBezTo>
                    <a:pt x="2977" y="312"/>
                    <a:pt x="2880" y="215"/>
                    <a:pt x="2759" y="215"/>
                  </a:cubicBezTo>
                  <a:lnTo>
                    <a:pt x="2454" y="215"/>
                  </a:lnTo>
                  <a:lnTo>
                    <a:pt x="2454" y="43"/>
                  </a:lnTo>
                  <a:cubicBezTo>
                    <a:pt x="2454" y="20"/>
                    <a:pt x="2435" y="0"/>
                    <a:pt x="2410"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398" name="Google Shape;398;p20"/>
            <p:cNvSpPr/>
            <p:nvPr/>
          </p:nvSpPr>
          <p:spPr>
            <a:xfrm>
              <a:off x="3234047" y="4554673"/>
              <a:ext cx="15472" cy="15472"/>
            </a:xfrm>
            <a:custGeom>
              <a:rect b="b" l="l" r="r" t="t"/>
              <a:pathLst>
                <a:path extrusionOk="0" h="263" w="263">
                  <a:moveTo>
                    <a:pt x="131" y="88"/>
                  </a:moveTo>
                  <a:cubicBezTo>
                    <a:pt x="155" y="88"/>
                    <a:pt x="175" y="107"/>
                    <a:pt x="175" y="131"/>
                  </a:cubicBezTo>
                  <a:cubicBezTo>
                    <a:pt x="175" y="156"/>
                    <a:pt x="155" y="175"/>
                    <a:pt x="131" y="175"/>
                  </a:cubicBezTo>
                  <a:cubicBezTo>
                    <a:pt x="107" y="175"/>
                    <a:pt x="88" y="156"/>
                    <a:pt x="88" y="131"/>
                  </a:cubicBezTo>
                  <a:cubicBezTo>
                    <a:pt x="88" y="107"/>
                    <a:pt x="107" y="88"/>
                    <a:pt x="131" y="88"/>
                  </a:cubicBezTo>
                  <a:close/>
                  <a:moveTo>
                    <a:pt x="131" y="1"/>
                  </a:moveTo>
                  <a:cubicBezTo>
                    <a:pt x="59" y="1"/>
                    <a:pt x="0" y="59"/>
                    <a:pt x="0" y="131"/>
                  </a:cubicBezTo>
                  <a:cubicBezTo>
                    <a:pt x="0" y="204"/>
                    <a:pt x="59" y="263"/>
                    <a:pt x="131" y="263"/>
                  </a:cubicBezTo>
                  <a:cubicBezTo>
                    <a:pt x="204" y="263"/>
                    <a:pt x="262" y="204"/>
                    <a:pt x="262" y="131"/>
                  </a:cubicBezTo>
                  <a:cubicBezTo>
                    <a:pt x="262" y="59"/>
                    <a:pt x="204" y="1"/>
                    <a:pt x="131"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399" name="Google Shape;399;p20"/>
          <p:cNvSpPr/>
          <p:nvPr/>
        </p:nvSpPr>
        <p:spPr>
          <a:xfrm>
            <a:off x="10631064" y="7568817"/>
            <a:ext cx="326900" cy="465166"/>
          </a:xfrm>
          <a:custGeom>
            <a:rect b="b" l="l" r="r" t="t"/>
            <a:pathLst>
              <a:path extrusionOk="0" h="1884" w="1324">
                <a:moveTo>
                  <a:pt x="662" y="110"/>
                </a:moveTo>
                <a:cubicBezTo>
                  <a:pt x="966" y="110"/>
                  <a:pt x="1214" y="358"/>
                  <a:pt x="1214" y="663"/>
                </a:cubicBezTo>
                <a:cubicBezTo>
                  <a:pt x="1214" y="762"/>
                  <a:pt x="1187" y="860"/>
                  <a:pt x="1136" y="945"/>
                </a:cubicBezTo>
                <a:lnTo>
                  <a:pt x="671" y="1722"/>
                </a:lnTo>
                <a:lnTo>
                  <a:pt x="193" y="953"/>
                </a:lnTo>
                <a:cubicBezTo>
                  <a:pt x="139" y="865"/>
                  <a:pt x="110" y="765"/>
                  <a:pt x="110" y="663"/>
                </a:cubicBezTo>
                <a:cubicBezTo>
                  <a:pt x="110" y="358"/>
                  <a:pt x="358" y="110"/>
                  <a:pt x="662" y="110"/>
                </a:cubicBezTo>
                <a:close/>
                <a:moveTo>
                  <a:pt x="662" y="1"/>
                </a:moveTo>
                <a:cubicBezTo>
                  <a:pt x="297" y="1"/>
                  <a:pt x="0" y="298"/>
                  <a:pt x="0" y="663"/>
                </a:cubicBezTo>
                <a:cubicBezTo>
                  <a:pt x="0" y="786"/>
                  <a:pt x="34" y="906"/>
                  <a:pt x="99" y="1010"/>
                </a:cubicBezTo>
                <a:lnTo>
                  <a:pt x="625" y="1857"/>
                </a:lnTo>
                <a:cubicBezTo>
                  <a:pt x="634" y="1874"/>
                  <a:pt x="653" y="1883"/>
                  <a:pt x="672" y="1883"/>
                </a:cubicBezTo>
                <a:cubicBezTo>
                  <a:pt x="691" y="1883"/>
                  <a:pt x="708" y="1873"/>
                  <a:pt x="719" y="1856"/>
                </a:cubicBezTo>
                <a:lnTo>
                  <a:pt x="1231" y="1001"/>
                </a:lnTo>
                <a:cubicBezTo>
                  <a:pt x="1292" y="899"/>
                  <a:pt x="1324" y="782"/>
                  <a:pt x="1324" y="663"/>
                </a:cubicBezTo>
                <a:cubicBezTo>
                  <a:pt x="1324" y="298"/>
                  <a:pt x="1027" y="1"/>
                  <a:pt x="662"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nvGrpSpPr>
          <p:cNvPr id="400" name="Google Shape;400;p20"/>
          <p:cNvGrpSpPr/>
          <p:nvPr/>
        </p:nvGrpSpPr>
        <p:grpSpPr>
          <a:xfrm>
            <a:off x="11363336" y="5651536"/>
            <a:ext cx="447388" cy="449121"/>
            <a:chOff x="2716400" y="3352179"/>
            <a:chExt cx="180661" cy="181359"/>
          </a:xfrm>
        </p:grpSpPr>
        <p:sp>
          <p:nvSpPr>
            <p:cNvPr id="401" name="Google Shape;401;p20"/>
            <p:cNvSpPr/>
            <p:nvPr/>
          </p:nvSpPr>
          <p:spPr>
            <a:xfrm>
              <a:off x="2802741" y="3352179"/>
              <a:ext cx="7179" cy="23131"/>
            </a:xfrm>
            <a:custGeom>
              <a:rect b="b" l="l" r="r" t="t"/>
              <a:pathLst>
                <a:path extrusionOk="0" h="232" w="72">
                  <a:moveTo>
                    <a:pt x="36" y="1"/>
                  </a:moveTo>
                  <a:cubicBezTo>
                    <a:pt x="17" y="1"/>
                    <a:pt x="0" y="17"/>
                    <a:pt x="0" y="37"/>
                  </a:cubicBezTo>
                  <a:lnTo>
                    <a:pt x="0" y="196"/>
                  </a:lnTo>
                  <a:cubicBezTo>
                    <a:pt x="0" y="216"/>
                    <a:pt x="17" y="231"/>
                    <a:pt x="36" y="231"/>
                  </a:cubicBezTo>
                  <a:cubicBezTo>
                    <a:pt x="56" y="231"/>
                    <a:pt x="72" y="216"/>
                    <a:pt x="72" y="196"/>
                  </a:cubicBezTo>
                  <a:lnTo>
                    <a:pt x="72" y="37"/>
                  </a:lnTo>
                  <a:cubicBezTo>
                    <a:pt x="72" y="17"/>
                    <a:pt x="56" y="1"/>
                    <a:pt x="36"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02" name="Google Shape;402;p20"/>
            <p:cNvSpPr/>
            <p:nvPr/>
          </p:nvSpPr>
          <p:spPr>
            <a:xfrm>
              <a:off x="2716400" y="3381292"/>
              <a:ext cx="180661" cy="152246"/>
            </a:xfrm>
            <a:custGeom>
              <a:rect b="b" l="l" r="r" t="t"/>
              <a:pathLst>
                <a:path extrusionOk="0" h="1527" w="1812">
                  <a:moveTo>
                    <a:pt x="793" y="72"/>
                  </a:moveTo>
                  <a:cubicBezTo>
                    <a:pt x="800" y="72"/>
                    <a:pt x="811" y="73"/>
                    <a:pt x="828" y="76"/>
                  </a:cubicBezTo>
                  <a:lnTo>
                    <a:pt x="982" y="105"/>
                  </a:lnTo>
                  <a:lnTo>
                    <a:pt x="890" y="198"/>
                  </a:lnTo>
                  <a:cubicBezTo>
                    <a:pt x="875" y="191"/>
                    <a:pt x="856" y="179"/>
                    <a:pt x="834" y="158"/>
                  </a:cubicBezTo>
                  <a:cubicBezTo>
                    <a:pt x="804" y="130"/>
                    <a:pt x="783" y="97"/>
                    <a:pt x="782" y="77"/>
                  </a:cubicBezTo>
                  <a:cubicBezTo>
                    <a:pt x="782" y="75"/>
                    <a:pt x="782" y="74"/>
                    <a:pt x="782" y="73"/>
                  </a:cubicBezTo>
                  <a:cubicBezTo>
                    <a:pt x="783" y="72"/>
                    <a:pt x="787" y="72"/>
                    <a:pt x="793" y="72"/>
                  </a:cubicBezTo>
                  <a:close/>
                  <a:moveTo>
                    <a:pt x="684" y="90"/>
                  </a:moveTo>
                  <a:cubicBezTo>
                    <a:pt x="694" y="90"/>
                    <a:pt x="704" y="93"/>
                    <a:pt x="713" y="98"/>
                  </a:cubicBezTo>
                  <a:cubicBezTo>
                    <a:pt x="725" y="147"/>
                    <a:pt x="766" y="192"/>
                    <a:pt x="785" y="209"/>
                  </a:cubicBezTo>
                  <a:cubicBezTo>
                    <a:pt x="798" y="222"/>
                    <a:pt x="843" y="262"/>
                    <a:pt x="888" y="273"/>
                  </a:cubicBezTo>
                  <a:cubicBezTo>
                    <a:pt x="893" y="282"/>
                    <a:pt x="897" y="292"/>
                    <a:pt x="897" y="303"/>
                  </a:cubicBezTo>
                  <a:cubicBezTo>
                    <a:pt x="897" y="318"/>
                    <a:pt x="892" y="331"/>
                    <a:pt x="882" y="340"/>
                  </a:cubicBezTo>
                  <a:cubicBezTo>
                    <a:pt x="872" y="350"/>
                    <a:pt x="858" y="355"/>
                    <a:pt x="844" y="355"/>
                  </a:cubicBezTo>
                  <a:cubicBezTo>
                    <a:pt x="830" y="355"/>
                    <a:pt x="817" y="350"/>
                    <a:pt x="808" y="340"/>
                  </a:cubicBezTo>
                  <a:lnTo>
                    <a:pt x="646" y="180"/>
                  </a:lnTo>
                  <a:cubicBezTo>
                    <a:pt x="637" y="169"/>
                    <a:pt x="631" y="156"/>
                    <a:pt x="631" y="142"/>
                  </a:cubicBezTo>
                  <a:cubicBezTo>
                    <a:pt x="631" y="128"/>
                    <a:pt x="637" y="115"/>
                    <a:pt x="646" y="105"/>
                  </a:cubicBezTo>
                  <a:cubicBezTo>
                    <a:pt x="657" y="95"/>
                    <a:pt x="670" y="90"/>
                    <a:pt x="684" y="90"/>
                  </a:cubicBezTo>
                  <a:close/>
                  <a:moveTo>
                    <a:pt x="590" y="246"/>
                  </a:moveTo>
                  <a:cubicBezTo>
                    <a:pt x="604" y="246"/>
                    <a:pt x="617" y="251"/>
                    <a:pt x="627" y="261"/>
                  </a:cubicBezTo>
                  <a:lnTo>
                    <a:pt x="757" y="391"/>
                  </a:lnTo>
                  <a:cubicBezTo>
                    <a:pt x="777" y="411"/>
                    <a:pt x="777" y="444"/>
                    <a:pt x="757" y="465"/>
                  </a:cubicBezTo>
                  <a:cubicBezTo>
                    <a:pt x="748" y="475"/>
                    <a:pt x="734" y="480"/>
                    <a:pt x="720" y="480"/>
                  </a:cubicBezTo>
                  <a:cubicBezTo>
                    <a:pt x="706" y="480"/>
                    <a:pt x="693" y="475"/>
                    <a:pt x="683" y="465"/>
                  </a:cubicBezTo>
                  <a:lnTo>
                    <a:pt x="584" y="366"/>
                  </a:lnTo>
                  <a:lnTo>
                    <a:pt x="583" y="366"/>
                  </a:lnTo>
                  <a:lnTo>
                    <a:pt x="553" y="335"/>
                  </a:lnTo>
                  <a:cubicBezTo>
                    <a:pt x="543" y="325"/>
                    <a:pt x="537" y="312"/>
                    <a:pt x="537" y="298"/>
                  </a:cubicBezTo>
                  <a:cubicBezTo>
                    <a:pt x="537" y="284"/>
                    <a:pt x="543" y="271"/>
                    <a:pt x="553" y="261"/>
                  </a:cubicBezTo>
                  <a:cubicBezTo>
                    <a:pt x="562" y="251"/>
                    <a:pt x="576" y="246"/>
                    <a:pt x="590" y="246"/>
                  </a:cubicBezTo>
                  <a:close/>
                  <a:moveTo>
                    <a:pt x="496" y="402"/>
                  </a:moveTo>
                  <a:cubicBezTo>
                    <a:pt x="510" y="402"/>
                    <a:pt x="523" y="407"/>
                    <a:pt x="534" y="417"/>
                  </a:cubicBezTo>
                  <a:lnTo>
                    <a:pt x="632" y="516"/>
                  </a:lnTo>
                  <a:cubicBezTo>
                    <a:pt x="642" y="525"/>
                    <a:pt x="647" y="538"/>
                    <a:pt x="647" y="552"/>
                  </a:cubicBezTo>
                  <a:cubicBezTo>
                    <a:pt x="647" y="566"/>
                    <a:pt x="642" y="579"/>
                    <a:pt x="632" y="590"/>
                  </a:cubicBezTo>
                  <a:cubicBezTo>
                    <a:pt x="622" y="600"/>
                    <a:pt x="609" y="605"/>
                    <a:pt x="595" y="605"/>
                  </a:cubicBezTo>
                  <a:cubicBezTo>
                    <a:pt x="581" y="605"/>
                    <a:pt x="568" y="600"/>
                    <a:pt x="558" y="590"/>
                  </a:cubicBezTo>
                  <a:lnTo>
                    <a:pt x="522" y="554"/>
                  </a:lnTo>
                  <a:lnTo>
                    <a:pt x="459" y="491"/>
                  </a:lnTo>
                  <a:cubicBezTo>
                    <a:pt x="449" y="482"/>
                    <a:pt x="444" y="469"/>
                    <a:pt x="444" y="454"/>
                  </a:cubicBezTo>
                  <a:cubicBezTo>
                    <a:pt x="444" y="440"/>
                    <a:pt x="449" y="427"/>
                    <a:pt x="459" y="417"/>
                  </a:cubicBezTo>
                  <a:cubicBezTo>
                    <a:pt x="469" y="407"/>
                    <a:pt x="482" y="402"/>
                    <a:pt x="496" y="402"/>
                  </a:cubicBezTo>
                  <a:close/>
                  <a:moveTo>
                    <a:pt x="434" y="589"/>
                  </a:moveTo>
                  <a:cubicBezTo>
                    <a:pt x="448" y="589"/>
                    <a:pt x="461" y="594"/>
                    <a:pt x="472" y="605"/>
                  </a:cubicBezTo>
                  <a:lnTo>
                    <a:pt x="507" y="641"/>
                  </a:lnTo>
                  <a:cubicBezTo>
                    <a:pt x="517" y="650"/>
                    <a:pt x="522" y="663"/>
                    <a:pt x="522" y="677"/>
                  </a:cubicBezTo>
                  <a:cubicBezTo>
                    <a:pt x="522" y="691"/>
                    <a:pt x="517" y="704"/>
                    <a:pt x="507" y="715"/>
                  </a:cubicBezTo>
                  <a:cubicBezTo>
                    <a:pt x="497" y="724"/>
                    <a:pt x="484" y="730"/>
                    <a:pt x="470" y="730"/>
                  </a:cubicBezTo>
                  <a:cubicBezTo>
                    <a:pt x="456" y="730"/>
                    <a:pt x="443" y="724"/>
                    <a:pt x="433" y="714"/>
                  </a:cubicBezTo>
                  <a:lnTo>
                    <a:pt x="428" y="710"/>
                  </a:lnTo>
                  <a:lnTo>
                    <a:pt x="397" y="679"/>
                  </a:lnTo>
                  <a:cubicBezTo>
                    <a:pt x="376" y="658"/>
                    <a:pt x="376" y="625"/>
                    <a:pt x="397" y="605"/>
                  </a:cubicBezTo>
                  <a:cubicBezTo>
                    <a:pt x="407" y="594"/>
                    <a:pt x="420" y="589"/>
                    <a:pt x="434" y="589"/>
                  </a:cubicBezTo>
                  <a:close/>
                  <a:moveTo>
                    <a:pt x="1091" y="121"/>
                  </a:moveTo>
                  <a:cubicBezTo>
                    <a:pt x="1104" y="121"/>
                    <a:pt x="1117" y="126"/>
                    <a:pt x="1127" y="136"/>
                  </a:cubicBezTo>
                  <a:cubicBezTo>
                    <a:pt x="1147" y="157"/>
                    <a:pt x="1147" y="190"/>
                    <a:pt x="1127" y="210"/>
                  </a:cubicBezTo>
                  <a:lnTo>
                    <a:pt x="1096" y="242"/>
                  </a:lnTo>
                  <a:lnTo>
                    <a:pt x="1060" y="277"/>
                  </a:lnTo>
                  <a:cubicBezTo>
                    <a:pt x="1046" y="291"/>
                    <a:pt x="1046" y="314"/>
                    <a:pt x="1060" y="328"/>
                  </a:cubicBezTo>
                  <a:cubicBezTo>
                    <a:pt x="1067" y="335"/>
                    <a:pt x="1076" y="338"/>
                    <a:pt x="1085" y="338"/>
                  </a:cubicBezTo>
                  <a:cubicBezTo>
                    <a:pt x="1095" y="338"/>
                    <a:pt x="1104" y="335"/>
                    <a:pt x="1111" y="328"/>
                  </a:cubicBezTo>
                  <a:lnTo>
                    <a:pt x="1141" y="297"/>
                  </a:lnTo>
                  <a:lnTo>
                    <a:pt x="1147" y="292"/>
                  </a:lnTo>
                  <a:cubicBezTo>
                    <a:pt x="1157" y="282"/>
                    <a:pt x="1170" y="277"/>
                    <a:pt x="1183" y="277"/>
                  </a:cubicBezTo>
                  <a:cubicBezTo>
                    <a:pt x="1197" y="277"/>
                    <a:pt x="1210" y="282"/>
                    <a:pt x="1221" y="292"/>
                  </a:cubicBezTo>
                  <a:cubicBezTo>
                    <a:pt x="1230" y="302"/>
                    <a:pt x="1236" y="316"/>
                    <a:pt x="1236" y="330"/>
                  </a:cubicBezTo>
                  <a:cubicBezTo>
                    <a:pt x="1236" y="344"/>
                    <a:pt x="1230" y="357"/>
                    <a:pt x="1221" y="366"/>
                  </a:cubicBezTo>
                  <a:lnTo>
                    <a:pt x="1189" y="398"/>
                  </a:lnTo>
                  <a:lnTo>
                    <a:pt x="1154" y="434"/>
                  </a:lnTo>
                  <a:cubicBezTo>
                    <a:pt x="1140" y="448"/>
                    <a:pt x="1140" y="470"/>
                    <a:pt x="1154" y="484"/>
                  </a:cubicBezTo>
                  <a:cubicBezTo>
                    <a:pt x="1161" y="491"/>
                    <a:pt x="1170" y="495"/>
                    <a:pt x="1179" y="495"/>
                  </a:cubicBezTo>
                  <a:cubicBezTo>
                    <a:pt x="1188" y="495"/>
                    <a:pt x="1197" y="491"/>
                    <a:pt x="1204" y="484"/>
                  </a:cubicBezTo>
                  <a:lnTo>
                    <a:pt x="1240" y="448"/>
                  </a:lnTo>
                  <a:cubicBezTo>
                    <a:pt x="1250" y="439"/>
                    <a:pt x="1263" y="433"/>
                    <a:pt x="1277" y="433"/>
                  </a:cubicBezTo>
                  <a:cubicBezTo>
                    <a:pt x="1292" y="433"/>
                    <a:pt x="1305" y="439"/>
                    <a:pt x="1314" y="448"/>
                  </a:cubicBezTo>
                  <a:cubicBezTo>
                    <a:pt x="1324" y="458"/>
                    <a:pt x="1329" y="471"/>
                    <a:pt x="1329" y="485"/>
                  </a:cubicBezTo>
                  <a:cubicBezTo>
                    <a:pt x="1329" y="499"/>
                    <a:pt x="1324" y="513"/>
                    <a:pt x="1314" y="523"/>
                  </a:cubicBezTo>
                  <a:lnTo>
                    <a:pt x="1251" y="585"/>
                  </a:lnTo>
                  <a:cubicBezTo>
                    <a:pt x="1237" y="599"/>
                    <a:pt x="1237" y="621"/>
                    <a:pt x="1251" y="635"/>
                  </a:cubicBezTo>
                  <a:cubicBezTo>
                    <a:pt x="1258" y="642"/>
                    <a:pt x="1268" y="646"/>
                    <a:pt x="1277" y="646"/>
                  </a:cubicBezTo>
                  <a:cubicBezTo>
                    <a:pt x="1286" y="646"/>
                    <a:pt x="1295" y="642"/>
                    <a:pt x="1302" y="635"/>
                  </a:cubicBezTo>
                  <a:lnTo>
                    <a:pt x="1333" y="605"/>
                  </a:lnTo>
                  <a:lnTo>
                    <a:pt x="1333" y="605"/>
                  </a:lnTo>
                  <a:cubicBezTo>
                    <a:pt x="1343" y="594"/>
                    <a:pt x="1356" y="589"/>
                    <a:pt x="1371" y="589"/>
                  </a:cubicBezTo>
                  <a:cubicBezTo>
                    <a:pt x="1385" y="589"/>
                    <a:pt x="1398" y="594"/>
                    <a:pt x="1408" y="605"/>
                  </a:cubicBezTo>
                  <a:cubicBezTo>
                    <a:pt x="1428" y="625"/>
                    <a:pt x="1428" y="658"/>
                    <a:pt x="1408" y="679"/>
                  </a:cubicBezTo>
                  <a:lnTo>
                    <a:pt x="1376" y="710"/>
                  </a:lnTo>
                  <a:lnTo>
                    <a:pt x="1327" y="759"/>
                  </a:lnTo>
                  <a:cubicBezTo>
                    <a:pt x="1313" y="773"/>
                    <a:pt x="1313" y="795"/>
                    <a:pt x="1327" y="809"/>
                  </a:cubicBezTo>
                  <a:cubicBezTo>
                    <a:pt x="1334" y="816"/>
                    <a:pt x="1343" y="820"/>
                    <a:pt x="1353" y="820"/>
                  </a:cubicBezTo>
                  <a:cubicBezTo>
                    <a:pt x="1361" y="820"/>
                    <a:pt x="1371" y="817"/>
                    <a:pt x="1378" y="810"/>
                  </a:cubicBezTo>
                  <a:lnTo>
                    <a:pt x="1402" y="786"/>
                  </a:lnTo>
                  <a:lnTo>
                    <a:pt x="1518" y="901"/>
                  </a:lnTo>
                  <a:lnTo>
                    <a:pt x="1188" y="1230"/>
                  </a:lnTo>
                  <a:lnTo>
                    <a:pt x="1071" y="1112"/>
                  </a:lnTo>
                  <a:cubicBezTo>
                    <a:pt x="1078" y="1107"/>
                    <a:pt x="1086" y="1101"/>
                    <a:pt x="1093" y="1093"/>
                  </a:cubicBezTo>
                  <a:lnTo>
                    <a:pt x="1126" y="1061"/>
                  </a:lnTo>
                  <a:cubicBezTo>
                    <a:pt x="1140" y="1047"/>
                    <a:pt x="1140" y="1025"/>
                    <a:pt x="1126" y="1011"/>
                  </a:cubicBezTo>
                  <a:cubicBezTo>
                    <a:pt x="1119" y="1004"/>
                    <a:pt x="1109" y="1000"/>
                    <a:pt x="1100" y="1000"/>
                  </a:cubicBezTo>
                  <a:cubicBezTo>
                    <a:pt x="1091" y="1000"/>
                    <a:pt x="1082" y="1004"/>
                    <a:pt x="1075" y="1011"/>
                  </a:cubicBezTo>
                  <a:lnTo>
                    <a:pt x="1044" y="1042"/>
                  </a:lnTo>
                  <a:cubicBezTo>
                    <a:pt x="1023" y="1062"/>
                    <a:pt x="992" y="1068"/>
                    <a:pt x="958" y="1068"/>
                  </a:cubicBezTo>
                  <a:cubicBezTo>
                    <a:pt x="941" y="1068"/>
                    <a:pt x="923" y="1066"/>
                    <a:pt x="906" y="1065"/>
                  </a:cubicBezTo>
                  <a:cubicBezTo>
                    <a:pt x="888" y="1064"/>
                    <a:pt x="871" y="1063"/>
                    <a:pt x="854" y="1063"/>
                  </a:cubicBezTo>
                  <a:cubicBezTo>
                    <a:pt x="814" y="1063"/>
                    <a:pt x="777" y="1069"/>
                    <a:pt x="750" y="1096"/>
                  </a:cubicBezTo>
                  <a:lnTo>
                    <a:pt x="618" y="1228"/>
                  </a:lnTo>
                  <a:lnTo>
                    <a:pt x="289" y="899"/>
                  </a:lnTo>
                  <a:lnTo>
                    <a:pt x="405" y="783"/>
                  </a:lnTo>
                  <a:cubicBezTo>
                    <a:pt x="424" y="795"/>
                    <a:pt x="447" y="801"/>
                    <a:pt x="470" y="801"/>
                  </a:cubicBezTo>
                  <a:cubicBezTo>
                    <a:pt x="503" y="801"/>
                    <a:pt x="534" y="788"/>
                    <a:pt x="558" y="765"/>
                  </a:cubicBezTo>
                  <a:cubicBezTo>
                    <a:pt x="581" y="742"/>
                    <a:pt x="594" y="710"/>
                    <a:pt x="594" y="677"/>
                  </a:cubicBezTo>
                  <a:cubicBezTo>
                    <a:pt x="594" y="677"/>
                    <a:pt x="594" y="676"/>
                    <a:pt x="594" y="676"/>
                  </a:cubicBezTo>
                  <a:lnTo>
                    <a:pt x="595" y="676"/>
                  </a:lnTo>
                  <a:cubicBezTo>
                    <a:pt x="628" y="676"/>
                    <a:pt x="659" y="663"/>
                    <a:pt x="683" y="641"/>
                  </a:cubicBezTo>
                  <a:cubicBezTo>
                    <a:pt x="706" y="617"/>
                    <a:pt x="719" y="586"/>
                    <a:pt x="719" y="552"/>
                  </a:cubicBezTo>
                  <a:cubicBezTo>
                    <a:pt x="719" y="552"/>
                    <a:pt x="719" y="552"/>
                    <a:pt x="719" y="552"/>
                  </a:cubicBezTo>
                  <a:lnTo>
                    <a:pt x="720" y="552"/>
                  </a:lnTo>
                  <a:cubicBezTo>
                    <a:pt x="753" y="552"/>
                    <a:pt x="784" y="539"/>
                    <a:pt x="808" y="516"/>
                  </a:cubicBezTo>
                  <a:cubicBezTo>
                    <a:pt x="832" y="491"/>
                    <a:pt x="844" y="459"/>
                    <a:pt x="844" y="427"/>
                  </a:cubicBezTo>
                  <a:lnTo>
                    <a:pt x="844" y="427"/>
                  </a:lnTo>
                  <a:cubicBezTo>
                    <a:pt x="878" y="427"/>
                    <a:pt x="909" y="414"/>
                    <a:pt x="933" y="391"/>
                  </a:cubicBezTo>
                  <a:cubicBezTo>
                    <a:pt x="955" y="367"/>
                    <a:pt x="968" y="336"/>
                    <a:pt x="968" y="303"/>
                  </a:cubicBezTo>
                  <a:cubicBezTo>
                    <a:pt x="968" y="280"/>
                    <a:pt x="962" y="257"/>
                    <a:pt x="950" y="238"/>
                  </a:cubicBezTo>
                  <a:lnTo>
                    <a:pt x="1052" y="137"/>
                  </a:lnTo>
                  <a:cubicBezTo>
                    <a:pt x="1060" y="129"/>
                    <a:pt x="1070" y="124"/>
                    <a:pt x="1079" y="122"/>
                  </a:cubicBezTo>
                  <a:lnTo>
                    <a:pt x="1083" y="122"/>
                  </a:lnTo>
                  <a:cubicBezTo>
                    <a:pt x="1085" y="121"/>
                    <a:pt x="1088" y="121"/>
                    <a:pt x="1091" y="121"/>
                  </a:cubicBezTo>
                  <a:close/>
                  <a:moveTo>
                    <a:pt x="1629" y="910"/>
                  </a:moveTo>
                  <a:cubicBezTo>
                    <a:pt x="1642" y="910"/>
                    <a:pt x="1654" y="916"/>
                    <a:pt x="1663" y="924"/>
                  </a:cubicBezTo>
                  <a:lnTo>
                    <a:pt x="1725" y="987"/>
                  </a:lnTo>
                  <a:cubicBezTo>
                    <a:pt x="1735" y="997"/>
                    <a:pt x="1739" y="1008"/>
                    <a:pt x="1739" y="1021"/>
                  </a:cubicBezTo>
                  <a:cubicBezTo>
                    <a:pt x="1739" y="1034"/>
                    <a:pt x="1735" y="1047"/>
                    <a:pt x="1725" y="1055"/>
                  </a:cubicBezTo>
                  <a:lnTo>
                    <a:pt x="1343" y="1438"/>
                  </a:lnTo>
                  <a:cubicBezTo>
                    <a:pt x="1333" y="1446"/>
                    <a:pt x="1322" y="1452"/>
                    <a:pt x="1309" y="1452"/>
                  </a:cubicBezTo>
                  <a:cubicBezTo>
                    <a:pt x="1296" y="1452"/>
                    <a:pt x="1284" y="1446"/>
                    <a:pt x="1275" y="1438"/>
                  </a:cubicBezTo>
                  <a:lnTo>
                    <a:pt x="1212" y="1375"/>
                  </a:lnTo>
                  <a:cubicBezTo>
                    <a:pt x="1203" y="1366"/>
                    <a:pt x="1198" y="1354"/>
                    <a:pt x="1198" y="1341"/>
                  </a:cubicBezTo>
                  <a:cubicBezTo>
                    <a:pt x="1198" y="1329"/>
                    <a:pt x="1203" y="1316"/>
                    <a:pt x="1212" y="1308"/>
                  </a:cubicBezTo>
                  <a:lnTo>
                    <a:pt x="1595" y="924"/>
                  </a:lnTo>
                  <a:cubicBezTo>
                    <a:pt x="1604" y="916"/>
                    <a:pt x="1616" y="910"/>
                    <a:pt x="1629" y="910"/>
                  </a:cubicBezTo>
                  <a:close/>
                  <a:moveTo>
                    <a:pt x="793" y="0"/>
                  </a:moveTo>
                  <a:cubicBezTo>
                    <a:pt x="770" y="0"/>
                    <a:pt x="748" y="5"/>
                    <a:pt x="732" y="20"/>
                  </a:cubicBezTo>
                  <a:cubicBezTo>
                    <a:pt x="730" y="22"/>
                    <a:pt x="728" y="23"/>
                    <a:pt x="727" y="26"/>
                  </a:cubicBezTo>
                  <a:cubicBezTo>
                    <a:pt x="713" y="21"/>
                    <a:pt x="698" y="18"/>
                    <a:pt x="683" y="18"/>
                  </a:cubicBezTo>
                  <a:cubicBezTo>
                    <a:pt x="651" y="18"/>
                    <a:pt x="620" y="30"/>
                    <a:pt x="596" y="55"/>
                  </a:cubicBezTo>
                  <a:cubicBezTo>
                    <a:pt x="572" y="77"/>
                    <a:pt x="560" y="109"/>
                    <a:pt x="560" y="142"/>
                  </a:cubicBezTo>
                  <a:cubicBezTo>
                    <a:pt x="560" y="154"/>
                    <a:pt x="562" y="166"/>
                    <a:pt x="564" y="177"/>
                  </a:cubicBezTo>
                  <a:cubicBezTo>
                    <a:pt x="541" y="181"/>
                    <a:pt x="520" y="194"/>
                    <a:pt x="502" y="210"/>
                  </a:cubicBezTo>
                  <a:cubicBezTo>
                    <a:pt x="479" y="234"/>
                    <a:pt x="466" y="265"/>
                    <a:pt x="466" y="298"/>
                  </a:cubicBezTo>
                  <a:cubicBezTo>
                    <a:pt x="466" y="310"/>
                    <a:pt x="467" y="322"/>
                    <a:pt x="471" y="333"/>
                  </a:cubicBezTo>
                  <a:cubicBezTo>
                    <a:pt x="447" y="338"/>
                    <a:pt x="426" y="349"/>
                    <a:pt x="409" y="366"/>
                  </a:cubicBezTo>
                  <a:cubicBezTo>
                    <a:pt x="385" y="390"/>
                    <a:pt x="372" y="421"/>
                    <a:pt x="372" y="454"/>
                  </a:cubicBezTo>
                  <a:cubicBezTo>
                    <a:pt x="372" y="480"/>
                    <a:pt x="380" y="503"/>
                    <a:pt x="394" y="524"/>
                  </a:cubicBezTo>
                  <a:cubicBezTo>
                    <a:pt x="376" y="531"/>
                    <a:pt x="360" y="540"/>
                    <a:pt x="347" y="554"/>
                  </a:cubicBezTo>
                  <a:cubicBezTo>
                    <a:pt x="298" y="602"/>
                    <a:pt x="298" y="681"/>
                    <a:pt x="347" y="730"/>
                  </a:cubicBezTo>
                  <a:lnTo>
                    <a:pt x="352" y="735"/>
                  </a:lnTo>
                  <a:lnTo>
                    <a:pt x="233" y="854"/>
                  </a:lnTo>
                  <a:cubicBezTo>
                    <a:pt x="217" y="846"/>
                    <a:pt x="200" y="842"/>
                    <a:pt x="182" y="842"/>
                  </a:cubicBezTo>
                  <a:cubicBezTo>
                    <a:pt x="152" y="842"/>
                    <a:pt x="121" y="854"/>
                    <a:pt x="98" y="877"/>
                  </a:cubicBezTo>
                  <a:lnTo>
                    <a:pt x="35" y="940"/>
                  </a:lnTo>
                  <a:cubicBezTo>
                    <a:pt x="12" y="963"/>
                    <a:pt x="0" y="992"/>
                    <a:pt x="0" y="1025"/>
                  </a:cubicBezTo>
                  <a:cubicBezTo>
                    <a:pt x="0" y="1056"/>
                    <a:pt x="12" y="1087"/>
                    <a:pt x="35" y="1109"/>
                  </a:cubicBezTo>
                  <a:lnTo>
                    <a:pt x="114" y="1188"/>
                  </a:lnTo>
                  <a:cubicBezTo>
                    <a:pt x="121" y="1195"/>
                    <a:pt x="130" y="1199"/>
                    <a:pt x="139" y="1199"/>
                  </a:cubicBezTo>
                  <a:cubicBezTo>
                    <a:pt x="148" y="1199"/>
                    <a:pt x="157" y="1195"/>
                    <a:pt x="164" y="1188"/>
                  </a:cubicBezTo>
                  <a:cubicBezTo>
                    <a:pt x="178" y="1174"/>
                    <a:pt x="178" y="1151"/>
                    <a:pt x="164" y="1137"/>
                  </a:cubicBezTo>
                  <a:lnTo>
                    <a:pt x="85" y="1058"/>
                  </a:lnTo>
                  <a:cubicBezTo>
                    <a:pt x="76" y="1049"/>
                    <a:pt x="72" y="1037"/>
                    <a:pt x="72" y="1025"/>
                  </a:cubicBezTo>
                  <a:cubicBezTo>
                    <a:pt x="72" y="1012"/>
                    <a:pt x="76" y="999"/>
                    <a:pt x="85" y="991"/>
                  </a:cubicBezTo>
                  <a:lnTo>
                    <a:pt x="149" y="928"/>
                  </a:lnTo>
                  <a:cubicBezTo>
                    <a:pt x="158" y="919"/>
                    <a:pt x="170" y="914"/>
                    <a:pt x="182" y="914"/>
                  </a:cubicBezTo>
                  <a:cubicBezTo>
                    <a:pt x="191" y="914"/>
                    <a:pt x="200" y="916"/>
                    <a:pt x="207" y="921"/>
                  </a:cubicBezTo>
                  <a:cubicBezTo>
                    <a:pt x="208" y="923"/>
                    <a:pt x="210" y="924"/>
                    <a:pt x="211" y="926"/>
                  </a:cubicBezTo>
                  <a:cubicBezTo>
                    <a:pt x="214" y="930"/>
                    <a:pt x="218" y="931"/>
                    <a:pt x="222" y="933"/>
                  </a:cubicBezTo>
                  <a:lnTo>
                    <a:pt x="584" y="1295"/>
                  </a:lnTo>
                  <a:cubicBezTo>
                    <a:pt x="586" y="1299"/>
                    <a:pt x="588" y="1302"/>
                    <a:pt x="591" y="1306"/>
                  </a:cubicBezTo>
                  <a:cubicBezTo>
                    <a:pt x="594" y="1309"/>
                    <a:pt x="597" y="1311"/>
                    <a:pt x="601" y="1313"/>
                  </a:cubicBezTo>
                  <a:cubicBezTo>
                    <a:pt x="609" y="1322"/>
                    <a:pt x="613" y="1332"/>
                    <a:pt x="613" y="1344"/>
                  </a:cubicBezTo>
                  <a:cubicBezTo>
                    <a:pt x="613" y="1357"/>
                    <a:pt x="608" y="1369"/>
                    <a:pt x="599" y="1378"/>
                  </a:cubicBezTo>
                  <a:lnTo>
                    <a:pt x="536" y="1441"/>
                  </a:lnTo>
                  <a:cubicBezTo>
                    <a:pt x="527" y="1450"/>
                    <a:pt x="514" y="1455"/>
                    <a:pt x="502" y="1455"/>
                  </a:cubicBezTo>
                  <a:cubicBezTo>
                    <a:pt x="490" y="1455"/>
                    <a:pt x="478" y="1450"/>
                    <a:pt x="468" y="1441"/>
                  </a:cubicBezTo>
                  <a:lnTo>
                    <a:pt x="390" y="1362"/>
                  </a:lnTo>
                  <a:cubicBezTo>
                    <a:pt x="383" y="1355"/>
                    <a:pt x="373" y="1351"/>
                    <a:pt x="364" y="1351"/>
                  </a:cubicBezTo>
                  <a:cubicBezTo>
                    <a:pt x="355" y="1351"/>
                    <a:pt x="346" y="1355"/>
                    <a:pt x="339" y="1362"/>
                  </a:cubicBezTo>
                  <a:cubicBezTo>
                    <a:pt x="325" y="1376"/>
                    <a:pt x="325" y="1398"/>
                    <a:pt x="339" y="1412"/>
                  </a:cubicBezTo>
                  <a:lnTo>
                    <a:pt x="418" y="1492"/>
                  </a:lnTo>
                  <a:cubicBezTo>
                    <a:pt x="441" y="1515"/>
                    <a:pt x="472" y="1527"/>
                    <a:pt x="502" y="1527"/>
                  </a:cubicBezTo>
                  <a:cubicBezTo>
                    <a:pt x="533" y="1527"/>
                    <a:pt x="563" y="1515"/>
                    <a:pt x="587" y="1492"/>
                  </a:cubicBezTo>
                  <a:lnTo>
                    <a:pt x="650" y="1428"/>
                  </a:lnTo>
                  <a:cubicBezTo>
                    <a:pt x="672" y="1406"/>
                    <a:pt x="685" y="1376"/>
                    <a:pt x="685" y="1344"/>
                  </a:cubicBezTo>
                  <a:cubicBezTo>
                    <a:pt x="685" y="1322"/>
                    <a:pt x="679" y="1300"/>
                    <a:pt x="666" y="1281"/>
                  </a:cubicBezTo>
                  <a:lnTo>
                    <a:pt x="801" y="1147"/>
                  </a:lnTo>
                  <a:cubicBezTo>
                    <a:pt x="810" y="1137"/>
                    <a:pt x="830" y="1134"/>
                    <a:pt x="852" y="1134"/>
                  </a:cubicBezTo>
                  <a:cubicBezTo>
                    <a:pt x="867" y="1134"/>
                    <a:pt x="884" y="1135"/>
                    <a:pt x="900" y="1137"/>
                  </a:cubicBezTo>
                  <a:cubicBezTo>
                    <a:pt x="919" y="1138"/>
                    <a:pt x="939" y="1139"/>
                    <a:pt x="960" y="1139"/>
                  </a:cubicBezTo>
                  <a:cubicBezTo>
                    <a:pt x="971" y="1139"/>
                    <a:pt x="983" y="1139"/>
                    <a:pt x="995" y="1137"/>
                  </a:cubicBezTo>
                  <a:lnTo>
                    <a:pt x="1141" y="1284"/>
                  </a:lnTo>
                  <a:cubicBezTo>
                    <a:pt x="1132" y="1301"/>
                    <a:pt x="1126" y="1321"/>
                    <a:pt x="1126" y="1341"/>
                  </a:cubicBezTo>
                  <a:cubicBezTo>
                    <a:pt x="1126" y="1373"/>
                    <a:pt x="1139" y="1403"/>
                    <a:pt x="1161" y="1426"/>
                  </a:cubicBezTo>
                  <a:lnTo>
                    <a:pt x="1224" y="1488"/>
                  </a:lnTo>
                  <a:cubicBezTo>
                    <a:pt x="1247" y="1511"/>
                    <a:pt x="1277" y="1523"/>
                    <a:pt x="1309" y="1523"/>
                  </a:cubicBezTo>
                  <a:cubicBezTo>
                    <a:pt x="1340" y="1523"/>
                    <a:pt x="1371" y="1511"/>
                    <a:pt x="1393" y="1488"/>
                  </a:cubicBezTo>
                  <a:lnTo>
                    <a:pt x="1776" y="1106"/>
                  </a:lnTo>
                  <a:cubicBezTo>
                    <a:pt x="1799" y="1083"/>
                    <a:pt x="1811" y="1054"/>
                    <a:pt x="1811" y="1021"/>
                  </a:cubicBezTo>
                  <a:cubicBezTo>
                    <a:pt x="1811" y="990"/>
                    <a:pt x="1799" y="959"/>
                    <a:pt x="1776" y="937"/>
                  </a:cubicBezTo>
                  <a:lnTo>
                    <a:pt x="1713" y="874"/>
                  </a:lnTo>
                  <a:cubicBezTo>
                    <a:pt x="1691" y="852"/>
                    <a:pt x="1661" y="840"/>
                    <a:pt x="1629" y="840"/>
                  </a:cubicBezTo>
                  <a:cubicBezTo>
                    <a:pt x="1608" y="840"/>
                    <a:pt x="1589" y="844"/>
                    <a:pt x="1572" y="854"/>
                  </a:cubicBezTo>
                  <a:lnTo>
                    <a:pt x="1452" y="735"/>
                  </a:lnTo>
                  <a:lnTo>
                    <a:pt x="1458" y="729"/>
                  </a:lnTo>
                  <a:cubicBezTo>
                    <a:pt x="1506" y="681"/>
                    <a:pt x="1506" y="602"/>
                    <a:pt x="1458" y="554"/>
                  </a:cubicBezTo>
                  <a:cubicBezTo>
                    <a:pt x="1441" y="537"/>
                    <a:pt x="1420" y="525"/>
                    <a:pt x="1396" y="520"/>
                  </a:cubicBezTo>
                  <a:cubicBezTo>
                    <a:pt x="1399" y="509"/>
                    <a:pt x="1401" y="497"/>
                    <a:pt x="1401" y="485"/>
                  </a:cubicBezTo>
                  <a:cubicBezTo>
                    <a:pt x="1401" y="452"/>
                    <a:pt x="1388" y="421"/>
                    <a:pt x="1365" y="398"/>
                  </a:cubicBezTo>
                  <a:cubicBezTo>
                    <a:pt x="1347" y="380"/>
                    <a:pt x="1326" y="369"/>
                    <a:pt x="1303" y="364"/>
                  </a:cubicBezTo>
                  <a:cubicBezTo>
                    <a:pt x="1305" y="353"/>
                    <a:pt x="1307" y="341"/>
                    <a:pt x="1307" y="330"/>
                  </a:cubicBezTo>
                  <a:cubicBezTo>
                    <a:pt x="1307" y="297"/>
                    <a:pt x="1294" y="265"/>
                    <a:pt x="1271" y="242"/>
                  </a:cubicBezTo>
                  <a:cubicBezTo>
                    <a:pt x="1253" y="224"/>
                    <a:pt x="1232" y="213"/>
                    <a:pt x="1209" y="208"/>
                  </a:cubicBezTo>
                  <a:cubicBezTo>
                    <a:pt x="1221" y="166"/>
                    <a:pt x="1210" y="118"/>
                    <a:pt x="1178" y="85"/>
                  </a:cubicBezTo>
                  <a:cubicBezTo>
                    <a:pt x="1153" y="61"/>
                    <a:pt x="1121" y="50"/>
                    <a:pt x="1089" y="50"/>
                  </a:cubicBezTo>
                  <a:cubicBezTo>
                    <a:pt x="1085" y="50"/>
                    <a:pt x="1081" y="50"/>
                    <a:pt x="1077" y="50"/>
                  </a:cubicBezTo>
                  <a:lnTo>
                    <a:pt x="841" y="6"/>
                  </a:lnTo>
                  <a:cubicBezTo>
                    <a:pt x="826" y="3"/>
                    <a:pt x="809" y="0"/>
                    <a:pt x="793"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03" name="Google Shape;403;p20"/>
            <p:cNvSpPr/>
            <p:nvPr/>
          </p:nvSpPr>
          <p:spPr>
            <a:xfrm>
              <a:off x="2744615" y="3353176"/>
              <a:ext cx="20838" cy="20240"/>
            </a:xfrm>
            <a:custGeom>
              <a:rect b="b" l="l" r="r" t="t"/>
              <a:pathLst>
                <a:path extrusionOk="0" h="203" w="209">
                  <a:moveTo>
                    <a:pt x="39" y="1"/>
                  </a:moveTo>
                  <a:cubicBezTo>
                    <a:pt x="30" y="1"/>
                    <a:pt x="21" y="4"/>
                    <a:pt x="14" y="11"/>
                  </a:cubicBezTo>
                  <a:cubicBezTo>
                    <a:pt x="0" y="25"/>
                    <a:pt x="0" y="48"/>
                    <a:pt x="14" y="62"/>
                  </a:cubicBezTo>
                  <a:lnTo>
                    <a:pt x="145" y="192"/>
                  </a:lnTo>
                  <a:cubicBezTo>
                    <a:pt x="152" y="199"/>
                    <a:pt x="161" y="202"/>
                    <a:pt x="170" y="202"/>
                  </a:cubicBezTo>
                  <a:cubicBezTo>
                    <a:pt x="179" y="202"/>
                    <a:pt x="188" y="199"/>
                    <a:pt x="195" y="192"/>
                  </a:cubicBezTo>
                  <a:cubicBezTo>
                    <a:pt x="209" y="178"/>
                    <a:pt x="209" y="155"/>
                    <a:pt x="195" y="141"/>
                  </a:cubicBezTo>
                  <a:lnTo>
                    <a:pt x="65" y="11"/>
                  </a:lnTo>
                  <a:cubicBezTo>
                    <a:pt x="58" y="4"/>
                    <a:pt x="48" y="1"/>
                    <a:pt x="39"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04" name="Google Shape;404;p20"/>
            <p:cNvSpPr/>
            <p:nvPr/>
          </p:nvSpPr>
          <p:spPr>
            <a:xfrm>
              <a:off x="2847208" y="3353176"/>
              <a:ext cx="20938" cy="20240"/>
            </a:xfrm>
            <a:custGeom>
              <a:rect b="b" l="l" r="r" t="t"/>
              <a:pathLst>
                <a:path extrusionOk="0" h="203" w="210">
                  <a:moveTo>
                    <a:pt x="170" y="1"/>
                  </a:moveTo>
                  <a:cubicBezTo>
                    <a:pt x="161" y="1"/>
                    <a:pt x="152" y="4"/>
                    <a:pt x="145" y="11"/>
                  </a:cubicBezTo>
                  <a:lnTo>
                    <a:pt x="14" y="141"/>
                  </a:lnTo>
                  <a:cubicBezTo>
                    <a:pt x="0" y="155"/>
                    <a:pt x="0" y="178"/>
                    <a:pt x="14" y="192"/>
                  </a:cubicBezTo>
                  <a:cubicBezTo>
                    <a:pt x="21" y="199"/>
                    <a:pt x="31" y="202"/>
                    <a:pt x="40" y="202"/>
                  </a:cubicBezTo>
                  <a:cubicBezTo>
                    <a:pt x="49" y="202"/>
                    <a:pt x="58" y="199"/>
                    <a:pt x="65" y="192"/>
                  </a:cubicBezTo>
                  <a:lnTo>
                    <a:pt x="195" y="62"/>
                  </a:lnTo>
                  <a:cubicBezTo>
                    <a:pt x="209" y="48"/>
                    <a:pt x="209" y="25"/>
                    <a:pt x="195" y="11"/>
                  </a:cubicBezTo>
                  <a:cubicBezTo>
                    <a:pt x="188" y="4"/>
                    <a:pt x="179" y="1"/>
                    <a:pt x="170"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05" name="Google Shape;405;p20"/>
            <p:cNvSpPr/>
            <p:nvPr/>
          </p:nvSpPr>
          <p:spPr>
            <a:xfrm>
              <a:off x="2736938" y="3504522"/>
              <a:ext cx="7876" cy="7179"/>
            </a:xfrm>
            <a:custGeom>
              <a:rect b="b" l="l" r="r" t="t"/>
              <a:pathLst>
                <a:path extrusionOk="0" h="72" w="79">
                  <a:moveTo>
                    <a:pt x="39" y="0"/>
                  </a:moveTo>
                  <a:cubicBezTo>
                    <a:pt x="29" y="0"/>
                    <a:pt x="20" y="4"/>
                    <a:pt x="13" y="11"/>
                  </a:cubicBezTo>
                  <a:cubicBezTo>
                    <a:pt x="0" y="24"/>
                    <a:pt x="0" y="47"/>
                    <a:pt x="14" y="61"/>
                  </a:cubicBezTo>
                  <a:cubicBezTo>
                    <a:pt x="21" y="68"/>
                    <a:pt x="30" y="72"/>
                    <a:pt x="39" y="72"/>
                  </a:cubicBezTo>
                  <a:cubicBezTo>
                    <a:pt x="48" y="72"/>
                    <a:pt x="58" y="68"/>
                    <a:pt x="65" y="61"/>
                  </a:cubicBezTo>
                  <a:cubicBezTo>
                    <a:pt x="79" y="46"/>
                    <a:pt x="79" y="24"/>
                    <a:pt x="64" y="11"/>
                  </a:cubicBezTo>
                  <a:cubicBezTo>
                    <a:pt x="57" y="4"/>
                    <a:pt x="48" y="0"/>
                    <a:pt x="39"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06" name="Google Shape;406;p20"/>
            <p:cNvSpPr/>
            <p:nvPr/>
          </p:nvSpPr>
          <p:spPr>
            <a:xfrm>
              <a:off x="2833150" y="3469726"/>
              <a:ext cx="8275" cy="7278"/>
            </a:xfrm>
            <a:custGeom>
              <a:rect b="b" l="l" r="r" t="t"/>
              <a:pathLst>
                <a:path extrusionOk="0" h="73" w="83">
                  <a:moveTo>
                    <a:pt x="43" y="1"/>
                  </a:moveTo>
                  <a:cubicBezTo>
                    <a:pt x="37" y="1"/>
                    <a:pt x="32" y="2"/>
                    <a:pt x="26" y="5"/>
                  </a:cubicBezTo>
                  <a:lnTo>
                    <a:pt x="25" y="5"/>
                  </a:lnTo>
                  <a:cubicBezTo>
                    <a:pt x="8" y="14"/>
                    <a:pt x="1" y="35"/>
                    <a:pt x="10" y="53"/>
                  </a:cubicBezTo>
                  <a:cubicBezTo>
                    <a:pt x="17" y="65"/>
                    <a:pt x="29" y="72"/>
                    <a:pt x="42" y="72"/>
                  </a:cubicBezTo>
                  <a:cubicBezTo>
                    <a:pt x="47" y="72"/>
                    <a:pt x="53" y="71"/>
                    <a:pt x="59" y="69"/>
                  </a:cubicBezTo>
                  <a:cubicBezTo>
                    <a:pt x="76" y="59"/>
                    <a:pt x="83" y="38"/>
                    <a:pt x="74" y="21"/>
                  </a:cubicBezTo>
                  <a:cubicBezTo>
                    <a:pt x="68" y="8"/>
                    <a:pt x="55" y="1"/>
                    <a:pt x="43"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407" name="Google Shape;407;p20"/>
          <p:cNvGrpSpPr/>
          <p:nvPr/>
        </p:nvGrpSpPr>
        <p:grpSpPr>
          <a:xfrm>
            <a:off x="11458413" y="4131747"/>
            <a:ext cx="270606" cy="229124"/>
            <a:chOff x="2756579" y="2495653"/>
            <a:chExt cx="109274" cy="92523"/>
          </a:xfrm>
        </p:grpSpPr>
        <p:sp>
          <p:nvSpPr>
            <p:cNvPr id="408" name="Google Shape;408;p20"/>
            <p:cNvSpPr/>
            <p:nvPr/>
          </p:nvSpPr>
          <p:spPr>
            <a:xfrm>
              <a:off x="2781006" y="2511805"/>
              <a:ext cx="60320" cy="60320"/>
            </a:xfrm>
            <a:custGeom>
              <a:rect b="b" l="l" r="r" t="t"/>
              <a:pathLst>
                <a:path extrusionOk="0" h="605" w="605">
                  <a:moveTo>
                    <a:pt x="312" y="64"/>
                  </a:moveTo>
                  <a:lnTo>
                    <a:pt x="312" y="78"/>
                  </a:lnTo>
                  <a:cubicBezTo>
                    <a:pt x="312" y="93"/>
                    <a:pt x="323" y="106"/>
                    <a:pt x="338" y="109"/>
                  </a:cubicBezTo>
                  <a:cubicBezTo>
                    <a:pt x="365" y="114"/>
                    <a:pt x="391" y="125"/>
                    <a:pt x="414" y="140"/>
                  </a:cubicBezTo>
                  <a:cubicBezTo>
                    <a:pt x="419" y="144"/>
                    <a:pt x="425" y="146"/>
                    <a:pt x="432" y="146"/>
                  </a:cubicBezTo>
                  <a:cubicBezTo>
                    <a:pt x="440" y="146"/>
                    <a:pt x="448" y="143"/>
                    <a:pt x="455" y="137"/>
                  </a:cubicBezTo>
                  <a:lnTo>
                    <a:pt x="464" y="127"/>
                  </a:lnTo>
                  <a:lnTo>
                    <a:pt x="478" y="140"/>
                  </a:lnTo>
                  <a:lnTo>
                    <a:pt x="468" y="150"/>
                  </a:lnTo>
                  <a:cubicBezTo>
                    <a:pt x="457" y="161"/>
                    <a:pt x="456" y="178"/>
                    <a:pt x="465" y="191"/>
                  </a:cubicBezTo>
                  <a:cubicBezTo>
                    <a:pt x="479" y="214"/>
                    <a:pt x="491" y="239"/>
                    <a:pt x="495" y="266"/>
                  </a:cubicBezTo>
                  <a:cubicBezTo>
                    <a:pt x="499" y="282"/>
                    <a:pt x="512" y="292"/>
                    <a:pt x="527" y="292"/>
                  </a:cubicBezTo>
                  <a:lnTo>
                    <a:pt x="540" y="292"/>
                  </a:lnTo>
                  <a:lnTo>
                    <a:pt x="540" y="312"/>
                  </a:lnTo>
                  <a:lnTo>
                    <a:pt x="527" y="312"/>
                  </a:lnTo>
                  <a:cubicBezTo>
                    <a:pt x="512" y="312"/>
                    <a:pt x="499" y="323"/>
                    <a:pt x="495" y="338"/>
                  </a:cubicBezTo>
                  <a:cubicBezTo>
                    <a:pt x="491" y="365"/>
                    <a:pt x="479" y="391"/>
                    <a:pt x="465" y="414"/>
                  </a:cubicBezTo>
                  <a:cubicBezTo>
                    <a:pt x="456" y="426"/>
                    <a:pt x="457" y="443"/>
                    <a:pt x="468" y="454"/>
                  </a:cubicBezTo>
                  <a:lnTo>
                    <a:pt x="478" y="463"/>
                  </a:lnTo>
                  <a:lnTo>
                    <a:pt x="464" y="477"/>
                  </a:lnTo>
                  <a:lnTo>
                    <a:pt x="455" y="468"/>
                  </a:lnTo>
                  <a:cubicBezTo>
                    <a:pt x="448" y="461"/>
                    <a:pt x="440" y="458"/>
                    <a:pt x="431" y="458"/>
                  </a:cubicBezTo>
                  <a:cubicBezTo>
                    <a:pt x="425" y="458"/>
                    <a:pt x="419" y="460"/>
                    <a:pt x="414" y="463"/>
                  </a:cubicBezTo>
                  <a:cubicBezTo>
                    <a:pt x="391" y="479"/>
                    <a:pt x="365" y="490"/>
                    <a:pt x="338" y="495"/>
                  </a:cubicBezTo>
                  <a:cubicBezTo>
                    <a:pt x="323" y="497"/>
                    <a:pt x="312" y="511"/>
                    <a:pt x="312" y="526"/>
                  </a:cubicBezTo>
                  <a:lnTo>
                    <a:pt x="312" y="539"/>
                  </a:lnTo>
                  <a:lnTo>
                    <a:pt x="293" y="539"/>
                  </a:lnTo>
                  <a:lnTo>
                    <a:pt x="293" y="526"/>
                  </a:lnTo>
                  <a:cubicBezTo>
                    <a:pt x="293" y="511"/>
                    <a:pt x="282" y="497"/>
                    <a:pt x="267" y="495"/>
                  </a:cubicBezTo>
                  <a:cubicBezTo>
                    <a:pt x="240" y="490"/>
                    <a:pt x="214" y="479"/>
                    <a:pt x="191" y="463"/>
                  </a:cubicBezTo>
                  <a:cubicBezTo>
                    <a:pt x="186" y="460"/>
                    <a:pt x="180" y="458"/>
                    <a:pt x="174" y="458"/>
                  </a:cubicBezTo>
                  <a:cubicBezTo>
                    <a:pt x="165" y="458"/>
                    <a:pt x="157" y="461"/>
                    <a:pt x="150" y="468"/>
                  </a:cubicBezTo>
                  <a:lnTo>
                    <a:pt x="141" y="477"/>
                  </a:lnTo>
                  <a:lnTo>
                    <a:pt x="127" y="463"/>
                  </a:lnTo>
                  <a:lnTo>
                    <a:pt x="137" y="454"/>
                  </a:lnTo>
                  <a:cubicBezTo>
                    <a:pt x="148" y="443"/>
                    <a:pt x="149" y="426"/>
                    <a:pt x="141" y="414"/>
                  </a:cubicBezTo>
                  <a:cubicBezTo>
                    <a:pt x="126" y="391"/>
                    <a:pt x="114" y="365"/>
                    <a:pt x="110" y="338"/>
                  </a:cubicBezTo>
                  <a:cubicBezTo>
                    <a:pt x="107" y="323"/>
                    <a:pt x="93" y="312"/>
                    <a:pt x="79" y="312"/>
                  </a:cubicBezTo>
                  <a:lnTo>
                    <a:pt x="65" y="312"/>
                  </a:lnTo>
                  <a:lnTo>
                    <a:pt x="65" y="292"/>
                  </a:lnTo>
                  <a:lnTo>
                    <a:pt x="79" y="292"/>
                  </a:lnTo>
                  <a:cubicBezTo>
                    <a:pt x="93" y="292"/>
                    <a:pt x="107" y="282"/>
                    <a:pt x="110" y="266"/>
                  </a:cubicBezTo>
                  <a:cubicBezTo>
                    <a:pt x="114" y="239"/>
                    <a:pt x="126" y="214"/>
                    <a:pt x="141" y="191"/>
                  </a:cubicBezTo>
                  <a:cubicBezTo>
                    <a:pt x="149" y="178"/>
                    <a:pt x="148" y="161"/>
                    <a:pt x="137" y="150"/>
                  </a:cubicBezTo>
                  <a:lnTo>
                    <a:pt x="127" y="140"/>
                  </a:lnTo>
                  <a:lnTo>
                    <a:pt x="141" y="127"/>
                  </a:lnTo>
                  <a:lnTo>
                    <a:pt x="150" y="137"/>
                  </a:lnTo>
                  <a:cubicBezTo>
                    <a:pt x="157" y="143"/>
                    <a:pt x="165" y="146"/>
                    <a:pt x="173" y="146"/>
                  </a:cubicBezTo>
                  <a:cubicBezTo>
                    <a:pt x="180" y="146"/>
                    <a:pt x="186" y="144"/>
                    <a:pt x="191" y="140"/>
                  </a:cubicBezTo>
                  <a:cubicBezTo>
                    <a:pt x="214" y="125"/>
                    <a:pt x="240" y="114"/>
                    <a:pt x="267" y="109"/>
                  </a:cubicBezTo>
                  <a:cubicBezTo>
                    <a:pt x="282" y="106"/>
                    <a:pt x="293" y="93"/>
                    <a:pt x="293" y="78"/>
                  </a:cubicBezTo>
                  <a:lnTo>
                    <a:pt x="293" y="64"/>
                  </a:lnTo>
                  <a:close/>
                  <a:moveTo>
                    <a:pt x="261" y="1"/>
                  </a:moveTo>
                  <a:cubicBezTo>
                    <a:pt x="244" y="1"/>
                    <a:pt x="230" y="15"/>
                    <a:pt x="230" y="32"/>
                  </a:cubicBezTo>
                  <a:lnTo>
                    <a:pt x="230" y="52"/>
                  </a:lnTo>
                  <a:cubicBezTo>
                    <a:pt x="211" y="57"/>
                    <a:pt x="195" y="64"/>
                    <a:pt x="178" y="73"/>
                  </a:cubicBezTo>
                  <a:lnTo>
                    <a:pt x="164" y="59"/>
                  </a:lnTo>
                  <a:cubicBezTo>
                    <a:pt x="158" y="53"/>
                    <a:pt x="150" y="50"/>
                    <a:pt x="141" y="50"/>
                  </a:cubicBezTo>
                  <a:cubicBezTo>
                    <a:pt x="133" y="50"/>
                    <a:pt x="125" y="53"/>
                    <a:pt x="119" y="59"/>
                  </a:cubicBezTo>
                  <a:lnTo>
                    <a:pt x="60" y="118"/>
                  </a:lnTo>
                  <a:cubicBezTo>
                    <a:pt x="47" y="131"/>
                    <a:pt x="47" y="151"/>
                    <a:pt x="60" y="163"/>
                  </a:cubicBezTo>
                  <a:lnTo>
                    <a:pt x="74" y="177"/>
                  </a:lnTo>
                  <a:cubicBezTo>
                    <a:pt x="65" y="194"/>
                    <a:pt x="59" y="211"/>
                    <a:pt x="53" y="229"/>
                  </a:cubicBezTo>
                  <a:lnTo>
                    <a:pt x="33" y="229"/>
                  </a:lnTo>
                  <a:cubicBezTo>
                    <a:pt x="15" y="229"/>
                    <a:pt x="1" y="243"/>
                    <a:pt x="1" y="261"/>
                  </a:cubicBezTo>
                  <a:lnTo>
                    <a:pt x="1" y="344"/>
                  </a:lnTo>
                  <a:cubicBezTo>
                    <a:pt x="1" y="361"/>
                    <a:pt x="15" y="376"/>
                    <a:pt x="33" y="376"/>
                  </a:cubicBezTo>
                  <a:lnTo>
                    <a:pt x="53" y="376"/>
                  </a:lnTo>
                  <a:cubicBezTo>
                    <a:pt x="59" y="394"/>
                    <a:pt x="65" y="410"/>
                    <a:pt x="74" y="427"/>
                  </a:cubicBezTo>
                  <a:lnTo>
                    <a:pt x="60" y="441"/>
                  </a:lnTo>
                  <a:cubicBezTo>
                    <a:pt x="47" y="453"/>
                    <a:pt x="47" y="474"/>
                    <a:pt x="60" y="486"/>
                  </a:cubicBezTo>
                  <a:lnTo>
                    <a:pt x="119" y="545"/>
                  </a:lnTo>
                  <a:cubicBezTo>
                    <a:pt x="125" y="551"/>
                    <a:pt x="133" y="554"/>
                    <a:pt x="141" y="554"/>
                  </a:cubicBezTo>
                  <a:cubicBezTo>
                    <a:pt x="149" y="554"/>
                    <a:pt x="158" y="551"/>
                    <a:pt x="164" y="545"/>
                  </a:cubicBezTo>
                  <a:lnTo>
                    <a:pt x="178" y="531"/>
                  </a:lnTo>
                  <a:cubicBezTo>
                    <a:pt x="194" y="539"/>
                    <a:pt x="211" y="546"/>
                    <a:pt x="229" y="552"/>
                  </a:cubicBezTo>
                  <a:lnTo>
                    <a:pt x="229" y="572"/>
                  </a:lnTo>
                  <a:cubicBezTo>
                    <a:pt x="229" y="589"/>
                    <a:pt x="244" y="604"/>
                    <a:pt x="261" y="604"/>
                  </a:cubicBezTo>
                  <a:lnTo>
                    <a:pt x="344" y="604"/>
                  </a:lnTo>
                  <a:cubicBezTo>
                    <a:pt x="361" y="604"/>
                    <a:pt x="376" y="589"/>
                    <a:pt x="376" y="572"/>
                  </a:cubicBezTo>
                  <a:lnTo>
                    <a:pt x="376" y="552"/>
                  </a:lnTo>
                  <a:cubicBezTo>
                    <a:pt x="394" y="546"/>
                    <a:pt x="411" y="539"/>
                    <a:pt x="427" y="531"/>
                  </a:cubicBezTo>
                  <a:lnTo>
                    <a:pt x="442" y="545"/>
                  </a:lnTo>
                  <a:cubicBezTo>
                    <a:pt x="448" y="551"/>
                    <a:pt x="456" y="554"/>
                    <a:pt x="464" y="554"/>
                  </a:cubicBezTo>
                  <a:cubicBezTo>
                    <a:pt x="472" y="554"/>
                    <a:pt x="480" y="551"/>
                    <a:pt x="486" y="545"/>
                  </a:cubicBezTo>
                  <a:lnTo>
                    <a:pt x="546" y="486"/>
                  </a:lnTo>
                  <a:cubicBezTo>
                    <a:pt x="558" y="474"/>
                    <a:pt x="558" y="453"/>
                    <a:pt x="546" y="441"/>
                  </a:cubicBezTo>
                  <a:lnTo>
                    <a:pt x="531" y="427"/>
                  </a:lnTo>
                  <a:cubicBezTo>
                    <a:pt x="540" y="410"/>
                    <a:pt x="547" y="394"/>
                    <a:pt x="553" y="376"/>
                  </a:cubicBezTo>
                  <a:lnTo>
                    <a:pt x="572" y="376"/>
                  </a:lnTo>
                  <a:cubicBezTo>
                    <a:pt x="590" y="376"/>
                    <a:pt x="604" y="361"/>
                    <a:pt x="604" y="344"/>
                  </a:cubicBezTo>
                  <a:lnTo>
                    <a:pt x="604" y="261"/>
                  </a:lnTo>
                  <a:cubicBezTo>
                    <a:pt x="604" y="243"/>
                    <a:pt x="590" y="229"/>
                    <a:pt x="572" y="229"/>
                  </a:cubicBezTo>
                  <a:lnTo>
                    <a:pt x="553" y="229"/>
                  </a:lnTo>
                  <a:cubicBezTo>
                    <a:pt x="547" y="211"/>
                    <a:pt x="540" y="194"/>
                    <a:pt x="531" y="177"/>
                  </a:cubicBezTo>
                  <a:lnTo>
                    <a:pt x="546" y="163"/>
                  </a:lnTo>
                  <a:cubicBezTo>
                    <a:pt x="558" y="151"/>
                    <a:pt x="558" y="131"/>
                    <a:pt x="546" y="118"/>
                  </a:cubicBezTo>
                  <a:lnTo>
                    <a:pt x="486" y="59"/>
                  </a:lnTo>
                  <a:cubicBezTo>
                    <a:pt x="480" y="53"/>
                    <a:pt x="472" y="50"/>
                    <a:pt x="464" y="50"/>
                  </a:cubicBezTo>
                  <a:cubicBezTo>
                    <a:pt x="456" y="50"/>
                    <a:pt x="448" y="53"/>
                    <a:pt x="442" y="59"/>
                  </a:cubicBezTo>
                  <a:lnTo>
                    <a:pt x="427" y="73"/>
                  </a:lnTo>
                  <a:cubicBezTo>
                    <a:pt x="411" y="64"/>
                    <a:pt x="394" y="57"/>
                    <a:pt x="376" y="52"/>
                  </a:cubicBezTo>
                  <a:lnTo>
                    <a:pt x="376" y="32"/>
                  </a:lnTo>
                  <a:cubicBezTo>
                    <a:pt x="376" y="15"/>
                    <a:pt x="361" y="1"/>
                    <a:pt x="344"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09" name="Google Shape;409;p20"/>
            <p:cNvSpPr/>
            <p:nvPr/>
          </p:nvSpPr>
          <p:spPr>
            <a:xfrm>
              <a:off x="2795463" y="2526261"/>
              <a:ext cx="31406" cy="31307"/>
            </a:xfrm>
            <a:custGeom>
              <a:rect b="b" l="l" r="r" t="t"/>
              <a:pathLst>
                <a:path extrusionOk="0" h="314" w="315">
                  <a:moveTo>
                    <a:pt x="158" y="64"/>
                  </a:moveTo>
                  <a:cubicBezTo>
                    <a:pt x="209" y="64"/>
                    <a:pt x="250" y="106"/>
                    <a:pt x="250" y="157"/>
                  </a:cubicBezTo>
                  <a:cubicBezTo>
                    <a:pt x="250" y="208"/>
                    <a:pt x="209" y="249"/>
                    <a:pt x="158" y="249"/>
                  </a:cubicBezTo>
                  <a:cubicBezTo>
                    <a:pt x="106" y="249"/>
                    <a:pt x="65" y="208"/>
                    <a:pt x="65" y="157"/>
                  </a:cubicBezTo>
                  <a:cubicBezTo>
                    <a:pt x="65" y="106"/>
                    <a:pt x="106" y="64"/>
                    <a:pt x="158" y="64"/>
                  </a:cubicBezTo>
                  <a:close/>
                  <a:moveTo>
                    <a:pt x="158" y="1"/>
                  </a:moveTo>
                  <a:cubicBezTo>
                    <a:pt x="72" y="1"/>
                    <a:pt x="1" y="70"/>
                    <a:pt x="1" y="157"/>
                  </a:cubicBezTo>
                  <a:cubicBezTo>
                    <a:pt x="1" y="243"/>
                    <a:pt x="72" y="313"/>
                    <a:pt x="158" y="313"/>
                  </a:cubicBezTo>
                  <a:cubicBezTo>
                    <a:pt x="244" y="313"/>
                    <a:pt x="314" y="243"/>
                    <a:pt x="314" y="157"/>
                  </a:cubicBezTo>
                  <a:cubicBezTo>
                    <a:pt x="314" y="70"/>
                    <a:pt x="244" y="1"/>
                    <a:pt x="158"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10" name="Google Shape;410;p20"/>
            <p:cNvSpPr/>
            <p:nvPr/>
          </p:nvSpPr>
          <p:spPr>
            <a:xfrm>
              <a:off x="2756579" y="2495653"/>
              <a:ext cx="99802" cy="49552"/>
            </a:xfrm>
            <a:custGeom>
              <a:rect b="b" l="l" r="r" t="t"/>
              <a:pathLst>
                <a:path extrusionOk="0" h="497" w="1001">
                  <a:moveTo>
                    <a:pt x="548" y="0"/>
                  </a:moveTo>
                  <a:cubicBezTo>
                    <a:pt x="319" y="1"/>
                    <a:pt x="125" y="167"/>
                    <a:pt x="90" y="392"/>
                  </a:cubicBezTo>
                  <a:lnTo>
                    <a:pt x="58" y="361"/>
                  </a:lnTo>
                  <a:cubicBezTo>
                    <a:pt x="52" y="355"/>
                    <a:pt x="44" y="352"/>
                    <a:pt x="36" y="352"/>
                  </a:cubicBezTo>
                  <a:cubicBezTo>
                    <a:pt x="27" y="352"/>
                    <a:pt x="19" y="355"/>
                    <a:pt x="13" y="362"/>
                  </a:cubicBezTo>
                  <a:cubicBezTo>
                    <a:pt x="1" y="374"/>
                    <a:pt x="1" y="393"/>
                    <a:pt x="13" y="405"/>
                  </a:cubicBezTo>
                  <a:lnTo>
                    <a:pt x="93" y="487"/>
                  </a:lnTo>
                  <a:lnTo>
                    <a:pt x="94" y="487"/>
                  </a:lnTo>
                  <a:cubicBezTo>
                    <a:pt x="97" y="489"/>
                    <a:pt x="100" y="492"/>
                    <a:pt x="104" y="493"/>
                  </a:cubicBezTo>
                  <a:cubicBezTo>
                    <a:pt x="104" y="494"/>
                    <a:pt x="104" y="494"/>
                    <a:pt x="105" y="494"/>
                  </a:cubicBezTo>
                  <a:cubicBezTo>
                    <a:pt x="109" y="495"/>
                    <a:pt x="112" y="496"/>
                    <a:pt x="116" y="496"/>
                  </a:cubicBezTo>
                  <a:cubicBezTo>
                    <a:pt x="120" y="496"/>
                    <a:pt x="124" y="495"/>
                    <a:pt x="127" y="494"/>
                  </a:cubicBezTo>
                  <a:lnTo>
                    <a:pt x="128" y="494"/>
                  </a:lnTo>
                  <a:cubicBezTo>
                    <a:pt x="129" y="493"/>
                    <a:pt x="131" y="493"/>
                    <a:pt x="131" y="492"/>
                  </a:cubicBezTo>
                  <a:cubicBezTo>
                    <a:pt x="132" y="492"/>
                    <a:pt x="133" y="491"/>
                    <a:pt x="134" y="491"/>
                  </a:cubicBezTo>
                  <a:lnTo>
                    <a:pt x="214" y="437"/>
                  </a:lnTo>
                  <a:cubicBezTo>
                    <a:pt x="230" y="428"/>
                    <a:pt x="235" y="408"/>
                    <a:pt x="226" y="393"/>
                  </a:cubicBezTo>
                  <a:cubicBezTo>
                    <a:pt x="220" y="383"/>
                    <a:pt x="209" y="377"/>
                    <a:pt x="198" y="377"/>
                  </a:cubicBezTo>
                  <a:cubicBezTo>
                    <a:pt x="193" y="377"/>
                    <a:pt x="187" y="379"/>
                    <a:pt x="182" y="382"/>
                  </a:cubicBezTo>
                  <a:cubicBezTo>
                    <a:pt x="181" y="382"/>
                    <a:pt x="180" y="383"/>
                    <a:pt x="180" y="384"/>
                  </a:cubicBezTo>
                  <a:lnTo>
                    <a:pt x="153" y="400"/>
                  </a:lnTo>
                  <a:cubicBezTo>
                    <a:pt x="185" y="207"/>
                    <a:pt x="352" y="65"/>
                    <a:pt x="548" y="65"/>
                  </a:cubicBezTo>
                  <a:cubicBezTo>
                    <a:pt x="738" y="65"/>
                    <a:pt x="872" y="162"/>
                    <a:pt x="933" y="346"/>
                  </a:cubicBezTo>
                  <a:cubicBezTo>
                    <a:pt x="938" y="359"/>
                    <a:pt x="950" y="368"/>
                    <a:pt x="964" y="368"/>
                  </a:cubicBezTo>
                  <a:cubicBezTo>
                    <a:pt x="967" y="368"/>
                    <a:pt x="971" y="367"/>
                    <a:pt x="974" y="366"/>
                  </a:cubicBezTo>
                  <a:cubicBezTo>
                    <a:pt x="991" y="361"/>
                    <a:pt x="1000" y="343"/>
                    <a:pt x="994" y="326"/>
                  </a:cubicBezTo>
                  <a:cubicBezTo>
                    <a:pt x="924" y="116"/>
                    <a:pt x="765" y="0"/>
                    <a:pt x="548"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11" name="Google Shape;411;p20"/>
            <p:cNvSpPr/>
            <p:nvPr/>
          </p:nvSpPr>
          <p:spPr>
            <a:xfrm>
              <a:off x="2766051" y="2538724"/>
              <a:ext cx="99802" cy="49452"/>
            </a:xfrm>
            <a:custGeom>
              <a:rect b="b" l="l" r="r" t="t"/>
              <a:pathLst>
                <a:path extrusionOk="0" h="496" w="1001">
                  <a:moveTo>
                    <a:pt x="879" y="0"/>
                  </a:moveTo>
                  <a:cubicBezTo>
                    <a:pt x="878" y="0"/>
                    <a:pt x="877" y="1"/>
                    <a:pt x="876" y="1"/>
                  </a:cubicBezTo>
                  <a:cubicBezTo>
                    <a:pt x="873" y="2"/>
                    <a:pt x="870" y="3"/>
                    <a:pt x="868" y="5"/>
                  </a:cubicBezTo>
                  <a:cubicBezTo>
                    <a:pt x="868" y="5"/>
                    <a:pt x="867" y="5"/>
                    <a:pt x="866" y="6"/>
                  </a:cubicBezTo>
                  <a:lnTo>
                    <a:pt x="786" y="59"/>
                  </a:lnTo>
                  <a:cubicBezTo>
                    <a:pt x="770" y="69"/>
                    <a:pt x="766" y="89"/>
                    <a:pt x="775" y="104"/>
                  </a:cubicBezTo>
                  <a:cubicBezTo>
                    <a:pt x="781" y="113"/>
                    <a:pt x="791" y="118"/>
                    <a:pt x="802" y="118"/>
                  </a:cubicBezTo>
                  <a:cubicBezTo>
                    <a:pt x="808" y="118"/>
                    <a:pt x="814" y="117"/>
                    <a:pt x="819" y="114"/>
                  </a:cubicBezTo>
                  <a:cubicBezTo>
                    <a:pt x="820" y="113"/>
                    <a:pt x="821" y="113"/>
                    <a:pt x="821" y="112"/>
                  </a:cubicBezTo>
                  <a:lnTo>
                    <a:pt x="847" y="96"/>
                  </a:lnTo>
                  <a:lnTo>
                    <a:pt x="847" y="96"/>
                  </a:lnTo>
                  <a:cubicBezTo>
                    <a:pt x="815" y="289"/>
                    <a:pt x="649" y="431"/>
                    <a:pt x="453" y="432"/>
                  </a:cubicBezTo>
                  <a:cubicBezTo>
                    <a:pt x="238" y="432"/>
                    <a:pt x="123" y="348"/>
                    <a:pt x="67" y="152"/>
                  </a:cubicBezTo>
                  <a:cubicBezTo>
                    <a:pt x="63" y="137"/>
                    <a:pt x="50" y="127"/>
                    <a:pt x="36" y="127"/>
                  </a:cubicBezTo>
                  <a:cubicBezTo>
                    <a:pt x="34" y="127"/>
                    <a:pt x="31" y="127"/>
                    <a:pt x="29" y="128"/>
                  </a:cubicBezTo>
                  <a:cubicBezTo>
                    <a:pt x="11" y="132"/>
                    <a:pt x="1" y="150"/>
                    <a:pt x="5" y="166"/>
                  </a:cubicBezTo>
                  <a:cubicBezTo>
                    <a:pt x="5" y="167"/>
                    <a:pt x="5" y="168"/>
                    <a:pt x="6" y="169"/>
                  </a:cubicBezTo>
                  <a:cubicBezTo>
                    <a:pt x="69" y="392"/>
                    <a:pt x="211" y="496"/>
                    <a:pt x="453" y="496"/>
                  </a:cubicBezTo>
                  <a:cubicBezTo>
                    <a:pt x="681" y="496"/>
                    <a:pt x="875" y="329"/>
                    <a:pt x="911" y="104"/>
                  </a:cubicBezTo>
                  <a:lnTo>
                    <a:pt x="942" y="136"/>
                  </a:lnTo>
                  <a:cubicBezTo>
                    <a:pt x="948" y="142"/>
                    <a:pt x="957" y="145"/>
                    <a:pt x="966" y="145"/>
                  </a:cubicBezTo>
                  <a:cubicBezTo>
                    <a:pt x="974" y="145"/>
                    <a:pt x="981" y="143"/>
                    <a:pt x="987" y="137"/>
                  </a:cubicBezTo>
                  <a:cubicBezTo>
                    <a:pt x="1000" y="124"/>
                    <a:pt x="1000" y="104"/>
                    <a:pt x="988" y="91"/>
                  </a:cubicBezTo>
                  <a:lnTo>
                    <a:pt x="987" y="90"/>
                  </a:lnTo>
                  <a:lnTo>
                    <a:pt x="907" y="9"/>
                  </a:lnTo>
                  <a:cubicBezTo>
                    <a:pt x="906" y="8"/>
                    <a:pt x="904" y="8"/>
                    <a:pt x="904" y="7"/>
                  </a:cubicBezTo>
                  <a:cubicBezTo>
                    <a:pt x="903" y="7"/>
                    <a:pt x="901" y="5"/>
                    <a:pt x="899" y="4"/>
                  </a:cubicBezTo>
                  <a:cubicBezTo>
                    <a:pt x="897" y="3"/>
                    <a:pt x="896" y="2"/>
                    <a:pt x="893" y="2"/>
                  </a:cubicBezTo>
                  <a:cubicBezTo>
                    <a:pt x="891" y="1"/>
                    <a:pt x="890" y="1"/>
                    <a:pt x="889"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grpSp>
        <p:nvGrpSpPr>
          <p:cNvPr id="412" name="Google Shape;412;p20"/>
          <p:cNvGrpSpPr/>
          <p:nvPr/>
        </p:nvGrpSpPr>
        <p:grpSpPr>
          <a:xfrm>
            <a:off x="11361645" y="2553929"/>
            <a:ext cx="450846" cy="445166"/>
            <a:chOff x="5680822" y="1276964"/>
            <a:chExt cx="225423" cy="222583"/>
          </a:xfrm>
        </p:grpSpPr>
        <p:grpSp>
          <p:nvGrpSpPr>
            <p:cNvPr id="413" name="Google Shape;413;p20"/>
            <p:cNvGrpSpPr/>
            <p:nvPr/>
          </p:nvGrpSpPr>
          <p:grpSpPr>
            <a:xfrm>
              <a:off x="5680822" y="1276964"/>
              <a:ext cx="225423" cy="222583"/>
              <a:chOff x="5680822" y="1276964"/>
              <a:chExt cx="225423" cy="222583"/>
            </a:xfrm>
          </p:grpSpPr>
          <p:sp>
            <p:nvSpPr>
              <p:cNvPr id="414" name="Google Shape;414;p20"/>
              <p:cNvSpPr/>
              <p:nvPr/>
            </p:nvSpPr>
            <p:spPr>
              <a:xfrm>
                <a:off x="5827605" y="1344368"/>
                <a:ext cx="8765" cy="8889"/>
              </a:xfrm>
              <a:custGeom>
                <a:rect b="b" l="l" r="r" t="t"/>
                <a:pathLst>
                  <a:path extrusionOk="0" h="72" w="71">
                    <a:moveTo>
                      <a:pt x="35" y="1"/>
                    </a:moveTo>
                    <a:cubicBezTo>
                      <a:pt x="16" y="1"/>
                      <a:pt x="0" y="16"/>
                      <a:pt x="0" y="35"/>
                    </a:cubicBezTo>
                    <a:cubicBezTo>
                      <a:pt x="0" y="56"/>
                      <a:pt x="16" y="71"/>
                      <a:pt x="35" y="71"/>
                    </a:cubicBezTo>
                    <a:cubicBezTo>
                      <a:pt x="54" y="71"/>
                      <a:pt x="70" y="56"/>
                      <a:pt x="70" y="35"/>
                    </a:cubicBezTo>
                    <a:cubicBezTo>
                      <a:pt x="70" y="16"/>
                      <a:pt x="54" y="1"/>
                      <a:pt x="35"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15" name="Google Shape;415;p20"/>
              <p:cNvSpPr/>
              <p:nvPr/>
            </p:nvSpPr>
            <p:spPr>
              <a:xfrm>
                <a:off x="5748597" y="1423251"/>
                <a:ext cx="8889" cy="8889"/>
              </a:xfrm>
              <a:custGeom>
                <a:rect b="b" l="l" r="r" t="t"/>
                <a:pathLst>
                  <a:path extrusionOk="0" h="72" w="72">
                    <a:moveTo>
                      <a:pt x="36" y="1"/>
                    </a:moveTo>
                    <a:cubicBezTo>
                      <a:pt x="16" y="1"/>
                      <a:pt x="0" y="16"/>
                      <a:pt x="0" y="36"/>
                    </a:cubicBezTo>
                    <a:cubicBezTo>
                      <a:pt x="0" y="56"/>
                      <a:pt x="16" y="71"/>
                      <a:pt x="36" y="71"/>
                    </a:cubicBezTo>
                    <a:cubicBezTo>
                      <a:pt x="55" y="71"/>
                      <a:pt x="71" y="56"/>
                      <a:pt x="71" y="36"/>
                    </a:cubicBezTo>
                    <a:cubicBezTo>
                      <a:pt x="71" y="16"/>
                      <a:pt x="55" y="1"/>
                      <a:pt x="36"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16" name="Google Shape;416;p20"/>
              <p:cNvSpPr/>
              <p:nvPr/>
            </p:nvSpPr>
            <p:spPr>
              <a:xfrm>
                <a:off x="5680822" y="1276964"/>
                <a:ext cx="225423" cy="222583"/>
              </a:xfrm>
              <a:custGeom>
                <a:rect b="b" l="l" r="r" t="t"/>
                <a:pathLst>
                  <a:path extrusionOk="0" h="1803" w="1826">
                    <a:moveTo>
                      <a:pt x="144" y="80"/>
                    </a:moveTo>
                    <a:lnTo>
                      <a:pt x="352" y="205"/>
                    </a:lnTo>
                    <a:lnTo>
                      <a:pt x="352" y="285"/>
                    </a:lnTo>
                    <a:cubicBezTo>
                      <a:pt x="352" y="294"/>
                      <a:pt x="355" y="303"/>
                      <a:pt x="362" y="310"/>
                    </a:cubicBezTo>
                    <a:lnTo>
                      <a:pt x="804" y="753"/>
                    </a:lnTo>
                    <a:lnTo>
                      <a:pt x="754" y="802"/>
                    </a:lnTo>
                    <a:lnTo>
                      <a:pt x="313" y="360"/>
                    </a:lnTo>
                    <a:cubicBezTo>
                      <a:pt x="306" y="353"/>
                      <a:pt x="297" y="349"/>
                      <a:pt x="288" y="349"/>
                    </a:cubicBezTo>
                    <a:lnTo>
                      <a:pt x="208" y="349"/>
                    </a:lnTo>
                    <a:lnTo>
                      <a:pt x="83" y="141"/>
                    </a:lnTo>
                    <a:lnTo>
                      <a:pt x="144" y="80"/>
                    </a:lnTo>
                    <a:close/>
                    <a:moveTo>
                      <a:pt x="1104" y="951"/>
                    </a:moveTo>
                    <a:lnTo>
                      <a:pt x="1156" y="998"/>
                    </a:lnTo>
                    <a:lnTo>
                      <a:pt x="1000" y="1153"/>
                    </a:lnTo>
                    <a:lnTo>
                      <a:pt x="953" y="1102"/>
                    </a:lnTo>
                    <a:lnTo>
                      <a:pt x="1104" y="951"/>
                    </a:lnTo>
                    <a:close/>
                    <a:moveTo>
                      <a:pt x="1208" y="1046"/>
                    </a:moveTo>
                    <a:lnTo>
                      <a:pt x="1694" y="1492"/>
                    </a:lnTo>
                    <a:cubicBezTo>
                      <a:pt x="1748" y="1547"/>
                      <a:pt x="1748" y="1636"/>
                      <a:pt x="1694" y="1690"/>
                    </a:cubicBezTo>
                    <a:cubicBezTo>
                      <a:pt x="1666" y="1718"/>
                      <a:pt x="1630" y="1732"/>
                      <a:pt x="1594" y="1732"/>
                    </a:cubicBezTo>
                    <a:cubicBezTo>
                      <a:pt x="1558" y="1732"/>
                      <a:pt x="1522" y="1718"/>
                      <a:pt x="1495" y="1691"/>
                    </a:cubicBezTo>
                    <a:lnTo>
                      <a:pt x="1048" y="1206"/>
                    </a:lnTo>
                    <a:lnTo>
                      <a:pt x="1208" y="1046"/>
                    </a:lnTo>
                    <a:close/>
                    <a:moveTo>
                      <a:pt x="1453" y="72"/>
                    </a:moveTo>
                    <a:cubicBezTo>
                      <a:pt x="1464" y="72"/>
                      <a:pt x="1475" y="72"/>
                      <a:pt x="1485" y="73"/>
                    </a:cubicBezTo>
                    <a:lnTo>
                      <a:pt x="1375" y="184"/>
                    </a:lnTo>
                    <a:cubicBezTo>
                      <a:pt x="1369" y="190"/>
                      <a:pt x="1366" y="200"/>
                      <a:pt x="1366" y="209"/>
                    </a:cubicBezTo>
                    <a:lnTo>
                      <a:pt x="1366" y="308"/>
                    </a:lnTo>
                    <a:cubicBezTo>
                      <a:pt x="1366" y="318"/>
                      <a:pt x="1369" y="327"/>
                      <a:pt x="1375" y="333"/>
                    </a:cubicBezTo>
                    <a:lnTo>
                      <a:pt x="1472" y="433"/>
                    </a:lnTo>
                    <a:cubicBezTo>
                      <a:pt x="1479" y="440"/>
                      <a:pt x="1488" y="444"/>
                      <a:pt x="1498" y="444"/>
                    </a:cubicBezTo>
                    <a:lnTo>
                      <a:pt x="1597" y="444"/>
                    </a:lnTo>
                    <a:cubicBezTo>
                      <a:pt x="1607" y="444"/>
                      <a:pt x="1615" y="440"/>
                      <a:pt x="1622" y="434"/>
                    </a:cubicBezTo>
                    <a:lnTo>
                      <a:pt x="1733" y="322"/>
                    </a:lnTo>
                    <a:cubicBezTo>
                      <a:pt x="1734" y="332"/>
                      <a:pt x="1735" y="342"/>
                      <a:pt x="1735" y="353"/>
                    </a:cubicBezTo>
                    <a:cubicBezTo>
                      <a:pt x="1735" y="508"/>
                      <a:pt x="1608" y="634"/>
                      <a:pt x="1453" y="634"/>
                    </a:cubicBezTo>
                    <a:cubicBezTo>
                      <a:pt x="1422" y="634"/>
                      <a:pt x="1393" y="630"/>
                      <a:pt x="1363" y="620"/>
                    </a:cubicBezTo>
                    <a:cubicBezTo>
                      <a:pt x="1359" y="619"/>
                      <a:pt x="1355" y="618"/>
                      <a:pt x="1351" y="618"/>
                    </a:cubicBezTo>
                    <a:cubicBezTo>
                      <a:pt x="1343" y="618"/>
                      <a:pt x="1334" y="621"/>
                      <a:pt x="1327" y="628"/>
                    </a:cubicBezTo>
                    <a:cubicBezTo>
                      <a:pt x="1151" y="804"/>
                      <a:pt x="771" y="1185"/>
                      <a:pt x="630" y="1325"/>
                    </a:cubicBezTo>
                    <a:cubicBezTo>
                      <a:pt x="622" y="1334"/>
                      <a:pt x="618" y="1348"/>
                      <a:pt x="623" y="1360"/>
                    </a:cubicBezTo>
                    <a:cubicBezTo>
                      <a:pt x="651" y="1448"/>
                      <a:pt x="637" y="1540"/>
                      <a:pt x="584" y="1614"/>
                    </a:cubicBezTo>
                    <a:cubicBezTo>
                      <a:pt x="531" y="1689"/>
                      <a:pt x="447" y="1732"/>
                      <a:pt x="355" y="1732"/>
                    </a:cubicBezTo>
                    <a:cubicBezTo>
                      <a:pt x="345" y="1732"/>
                      <a:pt x="335" y="1731"/>
                      <a:pt x="325" y="1731"/>
                    </a:cubicBezTo>
                    <a:lnTo>
                      <a:pt x="437" y="1620"/>
                    </a:lnTo>
                    <a:cubicBezTo>
                      <a:pt x="444" y="1613"/>
                      <a:pt x="447" y="1604"/>
                      <a:pt x="447" y="1594"/>
                    </a:cubicBezTo>
                    <a:lnTo>
                      <a:pt x="447" y="1495"/>
                    </a:lnTo>
                    <a:cubicBezTo>
                      <a:pt x="447" y="1485"/>
                      <a:pt x="444" y="1476"/>
                      <a:pt x="437" y="1470"/>
                    </a:cubicBezTo>
                    <a:lnTo>
                      <a:pt x="336" y="1369"/>
                    </a:lnTo>
                    <a:cubicBezTo>
                      <a:pt x="329" y="1363"/>
                      <a:pt x="321" y="1359"/>
                      <a:pt x="311" y="1359"/>
                    </a:cubicBezTo>
                    <a:lnTo>
                      <a:pt x="211" y="1359"/>
                    </a:lnTo>
                    <a:cubicBezTo>
                      <a:pt x="203" y="1359"/>
                      <a:pt x="193" y="1363"/>
                      <a:pt x="187" y="1369"/>
                    </a:cubicBezTo>
                    <a:lnTo>
                      <a:pt x="76" y="1481"/>
                    </a:lnTo>
                    <a:cubicBezTo>
                      <a:pt x="74" y="1471"/>
                      <a:pt x="74" y="1461"/>
                      <a:pt x="74" y="1450"/>
                    </a:cubicBezTo>
                    <a:cubicBezTo>
                      <a:pt x="74" y="1359"/>
                      <a:pt x="117" y="1276"/>
                      <a:pt x="191" y="1222"/>
                    </a:cubicBezTo>
                    <a:cubicBezTo>
                      <a:pt x="241" y="1187"/>
                      <a:pt x="297" y="1169"/>
                      <a:pt x="355" y="1169"/>
                    </a:cubicBezTo>
                    <a:cubicBezTo>
                      <a:pt x="385" y="1169"/>
                      <a:pt x="416" y="1174"/>
                      <a:pt x="445" y="1184"/>
                    </a:cubicBezTo>
                    <a:cubicBezTo>
                      <a:pt x="449" y="1185"/>
                      <a:pt x="453" y="1185"/>
                      <a:pt x="456" y="1185"/>
                    </a:cubicBezTo>
                    <a:cubicBezTo>
                      <a:pt x="466" y="1185"/>
                      <a:pt x="475" y="1182"/>
                      <a:pt x="482" y="1175"/>
                    </a:cubicBezTo>
                    <a:cubicBezTo>
                      <a:pt x="484" y="1173"/>
                      <a:pt x="1178" y="479"/>
                      <a:pt x="1178" y="478"/>
                    </a:cubicBezTo>
                    <a:cubicBezTo>
                      <a:pt x="1188" y="469"/>
                      <a:pt x="1191" y="455"/>
                      <a:pt x="1187" y="443"/>
                    </a:cubicBezTo>
                    <a:cubicBezTo>
                      <a:pt x="1157" y="355"/>
                      <a:pt x="1171" y="263"/>
                      <a:pt x="1225" y="189"/>
                    </a:cubicBezTo>
                    <a:cubicBezTo>
                      <a:pt x="1278" y="114"/>
                      <a:pt x="1361" y="72"/>
                      <a:pt x="1453" y="72"/>
                    </a:cubicBezTo>
                    <a:close/>
                    <a:moveTo>
                      <a:pt x="1453" y="1"/>
                    </a:moveTo>
                    <a:cubicBezTo>
                      <a:pt x="1339" y="1"/>
                      <a:pt x="1235" y="54"/>
                      <a:pt x="1167" y="148"/>
                    </a:cubicBezTo>
                    <a:cubicBezTo>
                      <a:pt x="1105" y="235"/>
                      <a:pt x="1085" y="341"/>
                      <a:pt x="1113" y="444"/>
                    </a:cubicBezTo>
                    <a:lnTo>
                      <a:pt x="854" y="703"/>
                    </a:lnTo>
                    <a:lnTo>
                      <a:pt x="423" y="271"/>
                    </a:lnTo>
                    <a:lnTo>
                      <a:pt x="423" y="185"/>
                    </a:lnTo>
                    <a:cubicBezTo>
                      <a:pt x="423" y="173"/>
                      <a:pt x="416" y="162"/>
                      <a:pt x="405" y="155"/>
                    </a:cubicBezTo>
                    <a:lnTo>
                      <a:pt x="156" y="6"/>
                    </a:lnTo>
                    <a:cubicBezTo>
                      <a:pt x="151" y="3"/>
                      <a:pt x="145" y="1"/>
                      <a:pt x="138" y="1"/>
                    </a:cubicBezTo>
                    <a:cubicBezTo>
                      <a:pt x="129" y="1"/>
                      <a:pt x="120" y="5"/>
                      <a:pt x="114" y="11"/>
                    </a:cubicBezTo>
                    <a:lnTo>
                      <a:pt x="14" y="111"/>
                    </a:lnTo>
                    <a:cubicBezTo>
                      <a:pt x="3" y="122"/>
                      <a:pt x="1" y="140"/>
                      <a:pt x="9" y="154"/>
                    </a:cubicBezTo>
                    <a:lnTo>
                      <a:pt x="158" y="402"/>
                    </a:lnTo>
                    <a:cubicBezTo>
                      <a:pt x="164" y="413"/>
                      <a:pt x="176" y="419"/>
                      <a:pt x="189" y="420"/>
                    </a:cubicBezTo>
                    <a:lnTo>
                      <a:pt x="273" y="420"/>
                    </a:lnTo>
                    <a:lnTo>
                      <a:pt x="705" y="852"/>
                    </a:lnTo>
                    <a:lnTo>
                      <a:pt x="447" y="1111"/>
                    </a:lnTo>
                    <a:cubicBezTo>
                      <a:pt x="416" y="1102"/>
                      <a:pt x="385" y="1098"/>
                      <a:pt x="354" y="1098"/>
                    </a:cubicBezTo>
                    <a:cubicBezTo>
                      <a:pt x="282" y="1098"/>
                      <a:pt x="211" y="1121"/>
                      <a:pt x="150" y="1165"/>
                    </a:cubicBezTo>
                    <a:cubicBezTo>
                      <a:pt x="57" y="1232"/>
                      <a:pt x="4" y="1336"/>
                      <a:pt x="4" y="1450"/>
                    </a:cubicBezTo>
                    <a:cubicBezTo>
                      <a:pt x="4" y="1489"/>
                      <a:pt x="10" y="1526"/>
                      <a:pt x="22" y="1563"/>
                    </a:cubicBezTo>
                    <a:cubicBezTo>
                      <a:pt x="26" y="1574"/>
                      <a:pt x="36" y="1583"/>
                      <a:pt x="47" y="1586"/>
                    </a:cubicBezTo>
                    <a:cubicBezTo>
                      <a:pt x="50" y="1586"/>
                      <a:pt x="53" y="1586"/>
                      <a:pt x="55" y="1586"/>
                    </a:cubicBezTo>
                    <a:cubicBezTo>
                      <a:pt x="65" y="1586"/>
                      <a:pt x="74" y="1583"/>
                      <a:pt x="80" y="1576"/>
                    </a:cubicBezTo>
                    <a:lnTo>
                      <a:pt x="226" y="1429"/>
                    </a:lnTo>
                    <a:lnTo>
                      <a:pt x="297" y="1429"/>
                    </a:lnTo>
                    <a:lnTo>
                      <a:pt x="376" y="1510"/>
                    </a:lnTo>
                    <a:lnTo>
                      <a:pt x="376" y="1579"/>
                    </a:lnTo>
                    <a:lnTo>
                      <a:pt x="230" y="1725"/>
                    </a:lnTo>
                    <a:cubicBezTo>
                      <a:pt x="221" y="1734"/>
                      <a:pt x="218" y="1746"/>
                      <a:pt x="220" y="1758"/>
                    </a:cubicBezTo>
                    <a:cubicBezTo>
                      <a:pt x="223" y="1771"/>
                      <a:pt x="231" y="1780"/>
                      <a:pt x="244" y="1784"/>
                    </a:cubicBezTo>
                    <a:cubicBezTo>
                      <a:pt x="279" y="1796"/>
                      <a:pt x="317" y="1802"/>
                      <a:pt x="355" y="1802"/>
                    </a:cubicBezTo>
                    <a:cubicBezTo>
                      <a:pt x="470" y="1802"/>
                      <a:pt x="575" y="1749"/>
                      <a:pt x="641" y="1655"/>
                    </a:cubicBezTo>
                    <a:cubicBezTo>
                      <a:pt x="704" y="1568"/>
                      <a:pt x="723" y="1462"/>
                      <a:pt x="696" y="1359"/>
                    </a:cubicBezTo>
                    <a:lnTo>
                      <a:pt x="903" y="1152"/>
                    </a:lnTo>
                    <a:lnTo>
                      <a:pt x="950" y="1203"/>
                    </a:lnTo>
                    <a:lnTo>
                      <a:pt x="928" y="1225"/>
                    </a:lnTo>
                    <a:cubicBezTo>
                      <a:pt x="915" y="1239"/>
                      <a:pt x="915" y="1262"/>
                      <a:pt x="928" y="1275"/>
                    </a:cubicBezTo>
                    <a:cubicBezTo>
                      <a:pt x="935" y="1282"/>
                      <a:pt x="944" y="1285"/>
                      <a:pt x="953" y="1285"/>
                    </a:cubicBezTo>
                    <a:cubicBezTo>
                      <a:pt x="963" y="1285"/>
                      <a:pt x="971" y="1282"/>
                      <a:pt x="978" y="1275"/>
                    </a:cubicBezTo>
                    <a:lnTo>
                      <a:pt x="998" y="1256"/>
                    </a:lnTo>
                    <a:lnTo>
                      <a:pt x="1443" y="1739"/>
                    </a:lnTo>
                    <a:cubicBezTo>
                      <a:pt x="1444" y="1740"/>
                      <a:pt x="1444" y="1740"/>
                      <a:pt x="1445" y="1740"/>
                    </a:cubicBezTo>
                    <a:cubicBezTo>
                      <a:pt x="1486" y="1782"/>
                      <a:pt x="1540" y="1802"/>
                      <a:pt x="1594" y="1802"/>
                    </a:cubicBezTo>
                    <a:cubicBezTo>
                      <a:pt x="1648" y="1802"/>
                      <a:pt x="1702" y="1782"/>
                      <a:pt x="1744" y="1740"/>
                    </a:cubicBezTo>
                    <a:cubicBezTo>
                      <a:pt x="1826" y="1658"/>
                      <a:pt x="1826" y="1524"/>
                      <a:pt x="1744" y="1442"/>
                    </a:cubicBezTo>
                    <a:cubicBezTo>
                      <a:pt x="1743" y="1442"/>
                      <a:pt x="1743" y="1442"/>
                      <a:pt x="1742" y="1441"/>
                    </a:cubicBezTo>
                    <a:lnTo>
                      <a:pt x="1257" y="996"/>
                    </a:lnTo>
                    <a:lnTo>
                      <a:pt x="1277" y="976"/>
                    </a:lnTo>
                    <a:cubicBezTo>
                      <a:pt x="1291" y="963"/>
                      <a:pt x="1291" y="940"/>
                      <a:pt x="1277" y="926"/>
                    </a:cubicBezTo>
                    <a:cubicBezTo>
                      <a:pt x="1270" y="920"/>
                      <a:pt x="1261" y="917"/>
                      <a:pt x="1252" y="917"/>
                    </a:cubicBezTo>
                    <a:cubicBezTo>
                      <a:pt x="1243" y="917"/>
                      <a:pt x="1234" y="920"/>
                      <a:pt x="1227" y="926"/>
                    </a:cubicBezTo>
                    <a:lnTo>
                      <a:pt x="1206" y="948"/>
                    </a:lnTo>
                    <a:lnTo>
                      <a:pt x="1153" y="901"/>
                    </a:lnTo>
                    <a:lnTo>
                      <a:pt x="1362" y="692"/>
                    </a:lnTo>
                    <a:cubicBezTo>
                      <a:pt x="1392" y="700"/>
                      <a:pt x="1422" y="705"/>
                      <a:pt x="1453" y="705"/>
                    </a:cubicBezTo>
                    <a:cubicBezTo>
                      <a:pt x="1648" y="705"/>
                      <a:pt x="1805" y="547"/>
                      <a:pt x="1805" y="353"/>
                    </a:cubicBezTo>
                    <a:cubicBezTo>
                      <a:pt x="1805" y="314"/>
                      <a:pt x="1799" y="277"/>
                      <a:pt x="1787" y="240"/>
                    </a:cubicBezTo>
                    <a:cubicBezTo>
                      <a:pt x="1783" y="229"/>
                      <a:pt x="1773" y="220"/>
                      <a:pt x="1761" y="217"/>
                    </a:cubicBezTo>
                    <a:cubicBezTo>
                      <a:pt x="1759" y="217"/>
                      <a:pt x="1756" y="217"/>
                      <a:pt x="1754" y="217"/>
                    </a:cubicBezTo>
                    <a:cubicBezTo>
                      <a:pt x="1744" y="217"/>
                      <a:pt x="1735" y="220"/>
                      <a:pt x="1729" y="227"/>
                    </a:cubicBezTo>
                    <a:lnTo>
                      <a:pt x="1583" y="374"/>
                    </a:lnTo>
                    <a:lnTo>
                      <a:pt x="1512" y="374"/>
                    </a:lnTo>
                    <a:lnTo>
                      <a:pt x="1436" y="294"/>
                    </a:lnTo>
                    <a:lnTo>
                      <a:pt x="1436" y="223"/>
                    </a:lnTo>
                    <a:lnTo>
                      <a:pt x="1580" y="78"/>
                    </a:lnTo>
                    <a:cubicBezTo>
                      <a:pt x="1588" y="69"/>
                      <a:pt x="1592" y="56"/>
                      <a:pt x="1588" y="45"/>
                    </a:cubicBezTo>
                    <a:cubicBezTo>
                      <a:pt x="1586" y="32"/>
                      <a:pt x="1577" y="23"/>
                      <a:pt x="1566" y="19"/>
                    </a:cubicBezTo>
                    <a:cubicBezTo>
                      <a:pt x="1530" y="7"/>
                      <a:pt x="1491" y="1"/>
                      <a:pt x="1453"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17" name="Google Shape;417;p20"/>
              <p:cNvSpPr/>
              <p:nvPr/>
            </p:nvSpPr>
            <p:spPr>
              <a:xfrm>
                <a:off x="5760448" y="1356712"/>
                <a:ext cx="64071" cy="63084"/>
              </a:xfrm>
              <a:custGeom>
                <a:rect b="b" l="l" r="r" t="t"/>
                <a:pathLst>
                  <a:path extrusionOk="0" h="511" w="519">
                    <a:moveTo>
                      <a:pt x="480" y="0"/>
                    </a:moveTo>
                    <a:cubicBezTo>
                      <a:pt x="471" y="0"/>
                      <a:pt x="461" y="4"/>
                      <a:pt x="454" y="11"/>
                    </a:cubicBezTo>
                    <a:lnTo>
                      <a:pt x="14" y="451"/>
                    </a:lnTo>
                    <a:cubicBezTo>
                      <a:pt x="0" y="465"/>
                      <a:pt x="0" y="486"/>
                      <a:pt x="14" y="500"/>
                    </a:cubicBezTo>
                    <a:cubicBezTo>
                      <a:pt x="21" y="507"/>
                      <a:pt x="30" y="511"/>
                      <a:pt x="39" y="511"/>
                    </a:cubicBezTo>
                    <a:cubicBezTo>
                      <a:pt x="48" y="511"/>
                      <a:pt x="57" y="507"/>
                      <a:pt x="64" y="500"/>
                    </a:cubicBezTo>
                    <a:lnTo>
                      <a:pt x="504" y="60"/>
                    </a:lnTo>
                    <a:cubicBezTo>
                      <a:pt x="518" y="46"/>
                      <a:pt x="518" y="25"/>
                      <a:pt x="504" y="11"/>
                    </a:cubicBezTo>
                    <a:cubicBezTo>
                      <a:pt x="498" y="4"/>
                      <a:pt x="489" y="0"/>
                      <a:pt x="480"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418" name="Google Shape;418;p20"/>
            <p:cNvSpPr/>
            <p:nvPr/>
          </p:nvSpPr>
          <p:spPr>
            <a:xfrm>
              <a:off x="5830568" y="1426955"/>
              <a:ext cx="48763" cy="47776"/>
            </a:xfrm>
            <a:custGeom>
              <a:rect b="b" l="l" r="r" t="t"/>
              <a:pathLst>
                <a:path extrusionOk="0" h="387" w="395">
                  <a:moveTo>
                    <a:pt x="39" y="0"/>
                  </a:moveTo>
                  <a:cubicBezTo>
                    <a:pt x="30" y="0"/>
                    <a:pt x="21" y="3"/>
                    <a:pt x="14" y="10"/>
                  </a:cubicBezTo>
                  <a:cubicBezTo>
                    <a:pt x="1" y="24"/>
                    <a:pt x="1" y="47"/>
                    <a:pt x="14" y="60"/>
                  </a:cubicBezTo>
                  <a:lnTo>
                    <a:pt x="332" y="376"/>
                  </a:lnTo>
                  <a:cubicBezTo>
                    <a:pt x="338" y="383"/>
                    <a:pt x="347" y="386"/>
                    <a:pt x="356" y="386"/>
                  </a:cubicBezTo>
                  <a:cubicBezTo>
                    <a:pt x="365" y="386"/>
                    <a:pt x="374" y="383"/>
                    <a:pt x="381" y="376"/>
                  </a:cubicBezTo>
                  <a:cubicBezTo>
                    <a:pt x="395" y="363"/>
                    <a:pt x="395" y="340"/>
                    <a:pt x="381" y="326"/>
                  </a:cubicBezTo>
                  <a:lnTo>
                    <a:pt x="64" y="10"/>
                  </a:lnTo>
                  <a:cubicBezTo>
                    <a:pt x="57" y="3"/>
                    <a:pt x="48" y="0"/>
                    <a:pt x="39" y="0"/>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sp>
        <p:nvSpPr>
          <p:cNvPr id="419" name="Google Shape;419;p20"/>
          <p:cNvSpPr txBox="1"/>
          <p:nvPr/>
        </p:nvSpPr>
        <p:spPr>
          <a:xfrm>
            <a:off x="2188011" y="6620649"/>
            <a:ext cx="4038000" cy="8808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Laundry services</a:t>
            </a:r>
            <a:endParaRPr/>
          </a:p>
        </p:txBody>
      </p:sp>
      <p:sp>
        <p:nvSpPr>
          <p:cNvPr id="420" name="Google Shape;420;p20"/>
          <p:cNvSpPr txBox="1"/>
          <p:nvPr/>
        </p:nvSpPr>
        <p:spPr>
          <a:xfrm>
            <a:off x="2142163" y="5011276"/>
            <a:ext cx="4038000" cy="8808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Valet/Self parking</a:t>
            </a:r>
            <a:endParaRPr/>
          </a:p>
        </p:txBody>
      </p:sp>
      <p:sp>
        <p:nvSpPr>
          <p:cNvPr id="421" name="Google Shape;421;p20"/>
          <p:cNvSpPr txBox="1"/>
          <p:nvPr/>
        </p:nvSpPr>
        <p:spPr>
          <a:xfrm>
            <a:off x="2188011" y="8195049"/>
            <a:ext cx="4038000" cy="8808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Dry-cleaning services</a:t>
            </a:r>
            <a:endParaRPr/>
          </a:p>
        </p:txBody>
      </p:sp>
      <p:sp>
        <p:nvSpPr>
          <p:cNvPr id="422" name="Google Shape;422;p20"/>
          <p:cNvSpPr txBox="1"/>
          <p:nvPr/>
        </p:nvSpPr>
        <p:spPr>
          <a:xfrm>
            <a:off x="12064375" y="2336109"/>
            <a:ext cx="4038000" cy="8808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Grocery, Wine/Liquor delivery</a:t>
            </a:r>
            <a:endParaRPr/>
          </a:p>
        </p:txBody>
      </p:sp>
      <p:sp>
        <p:nvSpPr>
          <p:cNvPr id="423" name="Google Shape;423;p20"/>
          <p:cNvSpPr txBox="1"/>
          <p:nvPr/>
        </p:nvSpPr>
        <p:spPr>
          <a:xfrm>
            <a:off x="12153143" y="3896236"/>
            <a:ext cx="4038000" cy="8808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Pet care services</a:t>
            </a:r>
            <a:endParaRPr/>
          </a:p>
        </p:txBody>
      </p:sp>
      <p:sp>
        <p:nvSpPr>
          <p:cNvPr id="424" name="Google Shape;424;p20"/>
          <p:cNvSpPr txBox="1"/>
          <p:nvPr/>
        </p:nvSpPr>
        <p:spPr>
          <a:xfrm>
            <a:off x="12206722" y="5469110"/>
            <a:ext cx="4038000" cy="8808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Personal chef services</a:t>
            </a:r>
            <a:endParaRPr/>
          </a:p>
        </p:txBody>
      </p:sp>
      <p:sp>
        <p:nvSpPr>
          <p:cNvPr id="425" name="Google Shape;425;p20"/>
          <p:cNvSpPr txBox="1"/>
          <p:nvPr/>
        </p:nvSpPr>
        <p:spPr>
          <a:xfrm>
            <a:off x="12239528" y="7018822"/>
            <a:ext cx="4038000" cy="8808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Baby sitting services</a:t>
            </a:r>
            <a:endParaRPr/>
          </a:p>
        </p:txBody>
      </p:sp>
      <p:sp>
        <p:nvSpPr>
          <p:cNvPr id="426" name="Google Shape;426;p20"/>
          <p:cNvSpPr/>
          <p:nvPr/>
        </p:nvSpPr>
        <p:spPr>
          <a:xfrm>
            <a:off x="11160331" y="8512837"/>
            <a:ext cx="5340000" cy="877800"/>
          </a:xfrm>
          <a:prstGeom prst="roundRect">
            <a:avLst>
              <a:gd fmla="val 50000" name="adj"/>
            </a:avLst>
          </a:prstGeom>
          <a:solidFill>
            <a:srgbClr val="F6F6F6"/>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27" name="Google Shape;427;p20"/>
          <p:cNvSpPr/>
          <p:nvPr/>
        </p:nvSpPr>
        <p:spPr>
          <a:xfrm flipH="1">
            <a:off x="11177354" y="8574351"/>
            <a:ext cx="880670" cy="880804"/>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17365D"/>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28" name="Google Shape;428;p20"/>
          <p:cNvSpPr txBox="1"/>
          <p:nvPr/>
        </p:nvSpPr>
        <p:spPr>
          <a:xfrm>
            <a:off x="12267693" y="8542096"/>
            <a:ext cx="4038000" cy="880800"/>
          </a:xfrm>
          <a:prstGeom prst="rect">
            <a:avLst/>
          </a:prstGeom>
          <a:noFill/>
          <a:ln>
            <a:noFill/>
          </a:ln>
        </p:spPr>
        <p:txBody>
          <a:bodyPr anchorCtr="0" anchor="ctr" bIns="182850" lIns="182850" spcFirstLastPara="1" rIns="182850" wrap="square" tIns="182850">
            <a:noAutofit/>
          </a:bodyPr>
          <a:lstStyle/>
          <a:p>
            <a:pPr indent="0" lvl="1" marL="172719" marR="0" rtl="0" algn="l">
              <a:lnSpc>
                <a:spcPct val="113549"/>
              </a:lnSpc>
              <a:spcBef>
                <a:spcPts val="0"/>
              </a:spcBef>
              <a:spcAft>
                <a:spcPts val="0"/>
              </a:spcAft>
              <a:buNone/>
            </a:pPr>
            <a:r>
              <a:rPr b="1" i="0" lang="en-US" sz="2000" u="none" cap="none" strike="noStrike">
                <a:solidFill>
                  <a:srgbClr val="000000"/>
                </a:solidFill>
                <a:latin typeface="Arial"/>
                <a:ea typeface="Arial"/>
                <a:cs typeface="Arial"/>
                <a:sym typeface="Arial"/>
              </a:rPr>
              <a:t>Limousine/Chauffeur services</a:t>
            </a:r>
            <a:endParaRPr/>
          </a:p>
        </p:txBody>
      </p:sp>
      <p:sp>
        <p:nvSpPr>
          <p:cNvPr id="429" name="Google Shape;429;p20"/>
          <p:cNvSpPr txBox="1"/>
          <p:nvPr/>
        </p:nvSpPr>
        <p:spPr>
          <a:xfrm>
            <a:off x="594817" y="190500"/>
            <a:ext cx="9055415" cy="2257028"/>
          </a:xfrm>
          <a:prstGeom prst="rect">
            <a:avLst/>
          </a:prstGeom>
          <a:noFill/>
          <a:ln>
            <a:noFill/>
          </a:ln>
        </p:spPr>
        <p:txBody>
          <a:bodyPr anchorCtr="0" anchor="t" bIns="0" lIns="0" spcFirstLastPara="1" rIns="0" wrap="square" tIns="0">
            <a:noAutofit/>
          </a:bodyPr>
          <a:lstStyle/>
          <a:p>
            <a:pPr indent="0" lvl="0" marL="0" marR="0" rtl="0" algn="l">
              <a:lnSpc>
                <a:spcPct val="147000"/>
              </a:lnSpc>
              <a:spcBef>
                <a:spcPts val="0"/>
              </a:spcBef>
              <a:spcAft>
                <a:spcPts val="0"/>
              </a:spcAft>
              <a:buNone/>
            </a:pPr>
            <a:r>
              <a:rPr lang="en-US" sz="6000">
                <a:solidFill>
                  <a:srgbClr val="C7B189"/>
                </a:solidFill>
                <a:latin typeface="Arial"/>
                <a:ea typeface="Arial"/>
                <a:cs typeface="Arial"/>
                <a:sym typeface="Arial"/>
              </a:rPr>
              <a:t>YVCircle Exclusive </a:t>
            </a:r>
            <a:endParaRPr/>
          </a:p>
          <a:p>
            <a:pPr indent="0" lvl="0" marL="0" marR="0" rtl="0" algn="l">
              <a:lnSpc>
                <a:spcPct val="147000"/>
              </a:lnSpc>
              <a:spcBef>
                <a:spcPts val="0"/>
              </a:spcBef>
              <a:spcAft>
                <a:spcPts val="0"/>
              </a:spcAft>
              <a:buNone/>
            </a:pPr>
            <a:r>
              <a:rPr lang="en-US" sz="6000">
                <a:solidFill>
                  <a:srgbClr val="C7B189"/>
                </a:solidFill>
                <a:latin typeface="Arial"/>
                <a:ea typeface="Arial"/>
                <a:cs typeface="Arial"/>
                <a:sym typeface="Arial"/>
              </a:rPr>
              <a:t>Membership Services</a:t>
            </a:r>
            <a:endParaRPr/>
          </a:p>
        </p:txBody>
      </p:sp>
      <p:pic>
        <p:nvPicPr>
          <p:cNvPr id="430" name="Google Shape;430;p20"/>
          <p:cNvPicPr preferRelativeResize="0"/>
          <p:nvPr/>
        </p:nvPicPr>
        <p:blipFill rotWithShape="1">
          <a:blip r:embed="rId3">
            <a:alphaModFix/>
          </a:blip>
          <a:srcRect b="0" l="0" r="0" t="0"/>
          <a:stretch/>
        </p:blipFill>
        <p:spPr>
          <a:xfrm>
            <a:off x="7848600" y="179100"/>
            <a:ext cx="11089485" cy="825500"/>
          </a:xfrm>
          <a:prstGeom prst="rect">
            <a:avLst/>
          </a:prstGeom>
          <a:noFill/>
          <a:ln>
            <a:noFill/>
          </a:ln>
        </p:spPr>
      </p:pic>
      <p:pic>
        <p:nvPicPr>
          <p:cNvPr id="431" name="Google Shape;431;p20"/>
          <p:cNvPicPr preferRelativeResize="0"/>
          <p:nvPr/>
        </p:nvPicPr>
        <p:blipFill rotWithShape="1">
          <a:blip r:embed="rId4">
            <a:alphaModFix/>
          </a:blip>
          <a:srcRect b="0" l="0" r="0" t="0"/>
          <a:stretch/>
        </p:blipFill>
        <p:spPr>
          <a:xfrm>
            <a:off x="17055755" y="9258300"/>
            <a:ext cx="923553" cy="923553"/>
          </a:xfrm>
          <a:prstGeom prst="rect">
            <a:avLst/>
          </a:prstGeom>
          <a:noFill/>
          <a:ln>
            <a:noFill/>
          </a:ln>
        </p:spPr>
      </p:pic>
      <p:sp>
        <p:nvSpPr>
          <p:cNvPr id="432" name="Google Shape;432;p20"/>
          <p:cNvSpPr/>
          <p:nvPr/>
        </p:nvSpPr>
        <p:spPr>
          <a:xfrm rot="10800000">
            <a:off x="3212705" y="9901458"/>
            <a:ext cx="13633379" cy="17792"/>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433" name="Google Shape;433;p20"/>
          <p:cNvSpPr txBox="1"/>
          <p:nvPr/>
        </p:nvSpPr>
        <p:spPr>
          <a:xfrm>
            <a:off x="761945" y="9554806"/>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07</a:t>
            </a:r>
            <a:endParaRPr/>
          </a:p>
        </p:txBody>
      </p:sp>
      <p:pic>
        <p:nvPicPr>
          <p:cNvPr id="434" name="Google Shape;434;p20"/>
          <p:cNvPicPr preferRelativeResize="0"/>
          <p:nvPr/>
        </p:nvPicPr>
        <p:blipFill rotWithShape="1">
          <a:blip r:embed="rId5">
            <a:alphaModFix/>
          </a:blip>
          <a:srcRect b="0" l="0" r="0" t="0"/>
          <a:stretch/>
        </p:blipFill>
        <p:spPr>
          <a:xfrm>
            <a:off x="6436255" y="3629127"/>
            <a:ext cx="524895" cy="496264"/>
          </a:xfrm>
          <a:prstGeom prst="rect">
            <a:avLst/>
          </a:prstGeom>
          <a:noFill/>
          <a:ln>
            <a:noFill/>
          </a:ln>
        </p:spPr>
      </p:pic>
      <p:pic>
        <p:nvPicPr>
          <p:cNvPr id="435" name="Google Shape;435;p20"/>
          <p:cNvPicPr preferRelativeResize="0"/>
          <p:nvPr/>
        </p:nvPicPr>
        <p:blipFill rotWithShape="1">
          <a:blip r:embed="rId6">
            <a:alphaModFix/>
          </a:blip>
          <a:srcRect b="0" l="0" r="0" t="0"/>
          <a:stretch/>
        </p:blipFill>
        <p:spPr>
          <a:xfrm>
            <a:off x="11193209" y="8887787"/>
            <a:ext cx="824474" cy="205088"/>
          </a:xfrm>
          <a:prstGeom prst="rect">
            <a:avLst/>
          </a:prstGeom>
          <a:noFill/>
          <a:ln>
            <a:noFill/>
          </a:ln>
        </p:spPr>
      </p:pic>
      <p:sp>
        <p:nvSpPr>
          <p:cNvPr id="436" name="Google Shape;436;p20"/>
          <p:cNvSpPr/>
          <p:nvPr/>
        </p:nvSpPr>
        <p:spPr>
          <a:xfrm flipH="1">
            <a:off x="11153258" y="2327053"/>
            <a:ext cx="880670" cy="880804"/>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DDD9C3"/>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37" name="Google Shape;437;p20"/>
          <p:cNvSpPr/>
          <p:nvPr/>
        </p:nvSpPr>
        <p:spPr>
          <a:xfrm flipH="1">
            <a:off x="11173113" y="3879704"/>
            <a:ext cx="880670" cy="880804"/>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93B3D7"/>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38" name="Google Shape;438;p20"/>
          <p:cNvSpPr/>
          <p:nvPr/>
        </p:nvSpPr>
        <p:spPr>
          <a:xfrm flipH="1">
            <a:off x="6261151" y="8167448"/>
            <a:ext cx="880670" cy="880804"/>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244061"/>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439" name="Google Shape;439;p20"/>
          <p:cNvSpPr/>
          <p:nvPr/>
        </p:nvSpPr>
        <p:spPr>
          <a:xfrm flipH="1">
            <a:off x="11165110" y="5463489"/>
            <a:ext cx="880670" cy="880804"/>
          </a:xfrm>
          <a:custGeom>
            <a:rect b="b" l="l" r="r" t="t"/>
            <a:pathLst>
              <a:path extrusionOk="0" h="6558" w="6557">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538CD5"/>
          </a:solidFill>
          <a:ln>
            <a:noFill/>
          </a:ln>
        </p:spPr>
        <p:txBody>
          <a:bodyPr anchorCtr="0" anchor="ctr" bIns="182850" lIns="182850" spcFirstLastPara="1" rIns="182850" wrap="square" tIns="18285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pic>
        <p:nvPicPr>
          <p:cNvPr id="440" name="Google Shape;440;p20"/>
          <p:cNvPicPr preferRelativeResize="0"/>
          <p:nvPr/>
        </p:nvPicPr>
        <p:blipFill rotWithShape="1">
          <a:blip r:embed="rId7">
            <a:alphaModFix/>
          </a:blip>
          <a:srcRect b="0" l="0" r="0" t="0"/>
          <a:stretch/>
        </p:blipFill>
        <p:spPr>
          <a:xfrm>
            <a:off x="11376427" y="5668299"/>
            <a:ext cx="417081" cy="417081"/>
          </a:xfrm>
          <a:prstGeom prst="rect">
            <a:avLst/>
          </a:prstGeom>
          <a:noFill/>
          <a:ln>
            <a:noFill/>
          </a:ln>
        </p:spPr>
      </p:pic>
      <p:pic>
        <p:nvPicPr>
          <p:cNvPr id="441" name="Google Shape;441;p20"/>
          <p:cNvPicPr preferRelativeResize="0"/>
          <p:nvPr/>
        </p:nvPicPr>
        <p:blipFill rotWithShape="1">
          <a:blip r:embed="rId8">
            <a:alphaModFix/>
          </a:blip>
          <a:srcRect b="0" l="0" r="0" t="0"/>
          <a:stretch/>
        </p:blipFill>
        <p:spPr>
          <a:xfrm>
            <a:off x="11352969" y="4056992"/>
            <a:ext cx="504951" cy="504951"/>
          </a:xfrm>
          <a:prstGeom prst="rect">
            <a:avLst/>
          </a:prstGeom>
          <a:noFill/>
          <a:ln>
            <a:noFill/>
          </a:ln>
        </p:spPr>
      </p:pic>
      <p:pic>
        <p:nvPicPr>
          <p:cNvPr id="442" name="Google Shape;442;p20"/>
          <p:cNvPicPr preferRelativeResize="0"/>
          <p:nvPr/>
        </p:nvPicPr>
        <p:blipFill rotWithShape="1">
          <a:blip r:embed="rId9">
            <a:alphaModFix/>
          </a:blip>
          <a:srcRect b="0" l="0" r="0" t="0"/>
          <a:stretch/>
        </p:blipFill>
        <p:spPr>
          <a:xfrm>
            <a:off x="11356911" y="2529379"/>
            <a:ext cx="459776" cy="459776"/>
          </a:xfrm>
          <a:prstGeom prst="rect">
            <a:avLst/>
          </a:prstGeom>
          <a:noFill/>
          <a:ln>
            <a:noFill/>
          </a:ln>
        </p:spPr>
      </p:pic>
      <p:pic>
        <p:nvPicPr>
          <p:cNvPr descr="Icon&#10;&#10;Description automatically generated" id="443" name="Google Shape;443;p20"/>
          <p:cNvPicPr preferRelativeResize="0"/>
          <p:nvPr/>
        </p:nvPicPr>
        <p:blipFill rotWithShape="1">
          <a:blip r:embed="rId10">
            <a:alphaModFix/>
          </a:blip>
          <a:srcRect b="0" l="0" r="0" t="0"/>
          <a:stretch/>
        </p:blipFill>
        <p:spPr>
          <a:xfrm>
            <a:off x="6432774" y="5180189"/>
            <a:ext cx="512980" cy="512980"/>
          </a:xfrm>
          <a:prstGeom prst="rect">
            <a:avLst/>
          </a:prstGeom>
          <a:noFill/>
          <a:ln>
            <a:noFill/>
          </a:ln>
        </p:spPr>
      </p:pic>
      <p:pic>
        <p:nvPicPr>
          <p:cNvPr descr="Icon&#10;&#10;Description automatically generated" id="444" name="Google Shape;444;p20"/>
          <p:cNvPicPr preferRelativeResize="0"/>
          <p:nvPr/>
        </p:nvPicPr>
        <p:blipFill rotWithShape="1">
          <a:blip r:embed="rId11">
            <a:alphaModFix/>
          </a:blip>
          <a:srcRect b="0" l="0" r="0" t="0"/>
          <a:stretch/>
        </p:blipFill>
        <p:spPr>
          <a:xfrm>
            <a:off x="6432774" y="8299404"/>
            <a:ext cx="609600" cy="60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1"/>
          <p:cNvSpPr/>
          <p:nvPr/>
        </p:nvSpPr>
        <p:spPr>
          <a:xfrm>
            <a:off x="1999644" y="9941711"/>
            <a:ext cx="16694792" cy="21787"/>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450" name="Google Shape;450;p21"/>
          <p:cNvSpPr/>
          <p:nvPr/>
        </p:nvSpPr>
        <p:spPr>
          <a:xfrm>
            <a:off x="7391400" y="1018384"/>
            <a:ext cx="16694792" cy="21787"/>
          </a:xfrm>
          <a:custGeom>
            <a:rect b="b" l="l" r="r" t="t"/>
            <a:pathLst>
              <a:path extrusionOk="0" h="69850" w="53524919">
                <a:moveTo>
                  <a:pt x="53234084" y="0"/>
                </a:moveTo>
                <a:lnTo>
                  <a:pt x="0" y="0"/>
                </a:lnTo>
                <a:lnTo>
                  <a:pt x="0" y="69850"/>
                </a:lnTo>
                <a:lnTo>
                  <a:pt x="53524919" y="69850"/>
                </a:lnTo>
                <a:lnTo>
                  <a:pt x="53524919" y="0"/>
                </a:lnTo>
                <a:close/>
              </a:path>
            </a:pathLst>
          </a:custGeom>
          <a:solidFill>
            <a:srgbClr val="000000"/>
          </a:solidFill>
          <a:ln>
            <a:noFill/>
          </a:ln>
        </p:spPr>
      </p:sp>
      <p:sp>
        <p:nvSpPr>
          <p:cNvPr id="451" name="Google Shape;451;p21"/>
          <p:cNvSpPr/>
          <p:nvPr/>
        </p:nvSpPr>
        <p:spPr>
          <a:xfrm>
            <a:off x="16580984" y="8769918"/>
            <a:ext cx="1707015" cy="14119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1"/>
          <p:cNvSpPr txBox="1"/>
          <p:nvPr/>
        </p:nvSpPr>
        <p:spPr>
          <a:xfrm>
            <a:off x="725316" y="485957"/>
            <a:ext cx="13841128" cy="1108710"/>
          </a:xfrm>
          <a:prstGeom prst="rect">
            <a:avLst/>
          </a:prstGeom>
          <a:noFill/>
          <a:ln>
            <a:noFill/>
          </a:ln>
        </p:spPr>
        <p:txBody>
          <a:bodyPr anchorCtr="0" anchor="t" bIns="0" lIns="0" spcFirstLastPara="1" rIns="0" wrap="square" tIns="0">
            <a:noAutofit/>
          </a:bodyPr>
          <a:lstStyle/>
          <a:p>
            <a:pPr indent="0" lvl="0" marL="0" marR="0" rtl="0" algn="l">
              <a:lnSpc>
                <a:spcPct val="126000"/>
              </a:lnSpc>
              <a:spcBef>
                <a:spcPts val="0"/>
              </a:spcBef>
              <a:spcAft>
                <a:spcPts val="0"/>
              </a:spcAft>
              <a:buNone/>
            </a:pPr>
            <a:r>
              <a:rPr lang="en-US" sz="7000" u="none">
                <a:solidFill>
                  <a:srgbClr val="C7B189"/>
                </a:solidFill>
                <a:latin typeface="Arial"/>
                <a:ea typeface="Arial"/>
                <a:cs typeface="Arial"/>
                <a:sym typeface="Arial"/>
              </a:rPr>
              <a:t>Target Market</a:t>
            </a:r>
            <a:endParaRPr/>
          </a:p>
        </p:txBody>
      </p:sp>
      <p:sp>
        <p:nvSpPr>
          <p:cNvPr id="453" name="Google Shape;453;p21"/>
          <p:cNvSpPr txBox="1"/>
          <p:nvPr/>
        </p:nvSpPr>
        <p:spPr>
          <a:xfrm>
            <a:off x="16177819" y="1126104"/>
            <a:ext cx="1081482" cy="859374"/>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rPr lang="en-US" sz="6400">
                <a:solidFill>
                  <a:srgbClr val="FFFFFF"/>
                </a:solidFill>
                <a:latin typeface="Arial"/>
                <a:ea typeface="Arial"/>
                <a:cs typeface="Arial"/>
                <a:sym typeface="Arial"/>
              </a:rPr>
              <a:t>09</a:t>
            </a:r>
            <a:endParaRPr/>
          </a:p>
        </p:txBody>
      </p:sp>
      <p:grpSp>
        <p:nvGrpSpPr>
          <p:cNvPr id="454" name="Google Shape;454;p21"/>
          <p:cNvGrpSpPr/>
          <p:nvPr/>
        </p:nvGrpSpPr>
        <p:grpSpPr>
          <a:xfrm>
            <a:off x="793172" y="2400300"/>
            <a:ext cx="5106173" cy="5925091"/>
            <a:chOff x="1028700" y="2472886"/>
            <a:chExt cx="10682960" cy="6785414"/>
          </a:xfrm>
        </p:grpSpPr>
        <p:sp>
          <p:nvSpPr>
            <p:cNvPr id="455" name="Google Shape;455;p21"/>
            <p:cNvSpPr txBox="1"/>
            <p:nvPr/>
          </p:nvSpPr>
          <p:spPr>
            <a:xfrm>
              <a:off x="2455322" y="2519289"/>
              <a:ext cx="6480049" cy="942946"/>
            </a:xfrm>
            <a:prstGeom prst="rect">
              <a:avLst/>
            </a:prstGeom>
            <a:noFill/>
            <a:ln>
              <a:noFill/>
            </a:ln>
          </p:spPr>
          <p:txBody>
            <a:bodyPr anchorCtr="0" anchor="t" bIns="0" lIns="0" spcFirstLastPara="1" rIns="0" wrap="square" tIns="0">
              <a:noAutofit/>
            </a:bodyPr>
            <a:lstStyle/>
            <a:p>
              <a:pPr indent="0" lvl="0" marL="0" marR="0" rtl="0" algn="l">
                <a:lnSpc>
                  <a:spcPct val="260000"/>
                </a:lnSpc>
                <a:spcBef>
                  <a:spcPts val="0"/>
                </a:spcBef>
                <a:spcAft>
                  <a:spcPts val="0"/>
                </a:spcAft>
                <a:buNone/>
              </a:pPr>
              <a:r>
                <a:rPr lang="en-US" sz="3200">
                  <a:solidFill>
                    <a:srgbClr val="000000"/>
                  </a:solidFill>
                  <a:latin typeface="Arial"/>
                  <a:ea typeface="Arial"/>
                  <a:cs typeface="Arial"/>
                  <a:sym typeface="Arial"/>
                </a:rPr>
                <a:t>$</a:t>
              </a:r>
              <a:r>
                <a:rPr lang="en-US" sz="3200" u="none">
                  <a:solidFill>
                    <a:srgbClr val="000000"/>
                  </a:solidFill>
                  <a:latin typeface="Arial"/>
                  <a:ea typeface="Arial"/>
                  <a:cs typeface="Arial"/>
                  <a:sym typeface="Arial"/>
                </a:rPr>
                <a:t>13.4 Billion</a:t>
              </a:r>
              <a:endParaRPr/>
            </a:p>
          </p:txBody>
        </p:sp>
        <p:sp>
          <p:nvSpPr>
            <p:cNvPr id="456" name="Google Shape;456;p21"/>
            <p:cNvSpPr txBox="1"/>
            <p:nvPr/>
          </p:nvSpPr>
          <p:spPr>
            <a:xfrm>
              <a:off x="2568311" y="3632758"/>
              <a:ext cx="7720803" cy="1473285"/>
            </a:xfrm>
            <a:prstGeom prst="rect">
              <a:avLst/>
            </a:prstGeom>
            <a:noFill/>
            <a:ln>
              <a:noFill/>
            </a:ln>
          </p:spPr>
          <p:txBody>
            <a:bodyPr anchorCtr="0" anchor="t" bIns="0" lIns="0" spcFirstLastPara="1" rIns="0" wrap="square" tIns="0">
              <a:noAutofit/>
            </a:bodyPr>
            <a:lstStyle/>
            <a:p>
              <a:pPr indent="0" lvl="0" marL="0" marR="0" rtl="0" algn="l">
                <a:lnSpc>
                  <a:spcPct val="181950"/>
                </a:lnSpc>
                <a:spcBef>
                  <a:spcPts val="0"/>
                </a:spcBef>
                <a:spcAft>
                  <a:spcPts val="0"/>
                </a:spcAft>
                <a:buNone/>
              </a:pPr>
              <a:r>
                <a:rPr lang="en-US" sz="2000">
                  <a:solidFill>
                    <a:srgbClr val="000000"/>
                  </a:solidFill>
                  <a:latin typeface="Arial"/>
                  <a:ea typeface="Arial"/>
                  <a:cs typeface="Arial"/>
                  <a:sym typeface="Arial"/>
                </a:rPr>
                <a:t>YVCircle is a new take on the $13.3 billion corporate housing industry in North America</a:t>
              </a:r>
              <a:endParaRPr/>
            </a:p>
          </p:txBody>
        </p:sp>
        <p:grpSp>
          <p:nvGrpSpPr>
            <p:cNvPr id="457" name="Google Shape;457;p21"/>
            <p:cNvGrpSpPr/>
            <p:nvPr/>
          </p:nvGrpSpPr>
          <p:grpSpPr>
            <a:xfrm>
              <a:off x="1718433" y="5146956"/>
              <a:ext cx="6480049" cy="1570548"/>
              <a:chOff x="0" y="-66675"/>
              <a:chExt cx="8640065" cy="2094064"/>
            </a:xfrm>
          </p:grpSpPr>
          <p:sp>
            <p:nvSpPr>
              <p:cNvPr id="458" name="Google Shape;458;p21"/>
              <p:cNvSpPr txBox="1"/>
              <p:nvPr/>
            </p:nvSpPr>
            <p:spPr>
              <a:xfrm>
                <a:off x="0" y="-66675"/>
                <a:ext cx="8640065" cy="1366427"/>
              </a:xfrm>
              <a:prstGeom prst="rect">
                <a:avLst/>
              </a:prstGeom>
              <a:noFill/>
              <a:ln>
                <a:noFill/>
              </a:ln>
            </p:spPr>
            <p:txBody>
              <a:bodyPr anchorCtr="0" anchor="t" bIns="0" lIns="0" spcFirstLastPara="1" rIns="0" wrap="square" tIns="0">
                <a:noAutofit/>
              </a:bodyPr>
              <a:lstStyle/>
              <a:p>
                <a:pPr indent="0" lvl="0" marL="0" marR="0" rtl="0" algn="l">
                  <a:lnSpc>
                    <a:spcPct val="130004"/>
                  </a:lnSpc>
                  <a:spcBef>
                    <a:spcPts val="0"/>
                  </a:spcBef>
                  <a:spcAft>
                    <a:spcPts val="0"/>
                  </a:spcAft>
                  <a:buNone/>
                </a:pPr>
                <a:r>
                  <a:rPr lang="en-US" sz="6399" u="none">
                    <a:solidFill>
                      <a:srgbClr val="FFFFFF"/>
                    </a:solidFill>
                    <a:latin typeface="Arial"/>
                    <a:ea typeface="Arial"/>
                    <a:cs typeface="Arial"/>
                    <a:sym typeface="Arial"/>
                  </a:rPr>
                  <a:t>53 M</a:t>
                </a:r>
                <a:endParaRPr/>
              </a:p>
            </p:txBody>
          </p:sp>
          <p:sp>
            <p:nvSpPr>
              <p:cNvPr id="459" name="Google Shape;459;p21"/>
              <p:cNvSpPr txBox="1"/>
              <p:nvPr/>
            </p:nvSpPr>
            <p:spPr>
              <a:xfrm>
                <a:off x="0" y="1446709"/>
                <a:ext cx="8640065" cy="58068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lang="en-US" sz="2600" u="none">
                    <a:solidFill>
                      <a:srgbClr val="FFFFFF"/>
                    </a:solidFill>
                    <a:latin typeface="Arial"/>
                    <a:ea typeface="Arial"/>
                    <a:cs typeface="Arial"/>
                    <a:sym typeface="Arial"/>
                  </a:rPr>
                  <a:t>Serviceable Available Market (SAM)</a:t>
                </a:r>
                <a:endParaRPr/>
              </a:p>
            </p:txBody>
          </p:sp>
        </p:grpSp>
        <p:grpSp>
          <p:nvGrpSpPr>
            <p:cNvPr id="460" name="Google Shape;460;p21"/>
            <p:cNvGrpSpPr/>
            <p:nvPr/>
          </p:nvGrpSpPr>
          <p:grpSpPr>
            <a:xfrm>
              <a:off x="1718433" y="7483605"/>
              <a:ext cx="6480049" cy="1567700"/>
              <a:chOff x="0" y="-66675"/>
              <a:chExt cx="8640065" cy="2090267"/>
            </a:xfrm>
          </p:grpSpPr>
          <p:sp>
            <p:nvSpPr>
              <p:cNvPr id="461" name="Google Shape;461;p21"/>
              <p:cNvSpPr txBox="1"/>
              <p:nvPr/>
            </p:nvSpPr>
            <p:spPr>
              <a:xfrm>
                <a:off x="0" y="-66675"/>
                <a:ext cx="8640065" cy="1362631"/>
              </a:xfrm>
              <a:prstGeom prst="rect">
                <a:avLst/>
              </a:prstGeom>
              <a:noFill/>
              <a:ln>
                <a:noFill/>
              </a:ln>
            </p:spPr>
            <p:txBody>
              <a:bodyPr anchorCtr="0" anchor="t" bIns="0" lIns="0" spcFirstLastPara="1" rIns="0" wrap="square" tIns="0">
                <a:noAutofit/>
              </a:bodyPr>
              <a:lstStyle/>
              <a:p>
                <a:pPr indent="0" lvl="0" marL="0" marR="0" rtl="0" algn="l">
                  <a:lnSpc>
                    <a:spcPct val="130004"/>
                  </a:lnSpc>
                  <a:spcBef>
                    <a:spcPts val="0"/>
                  </a:spcBef>
                  <a:spcAft>
                    <a:spcPts val="0"/>
                  </a:spcAft>
                  <a:buNone/>
                </a:pPr>
                <a:r>
                  <a:rPr lang="en-US" sz="6399" u="none">
                    <a:solidFill>
                      <a:srgbClr val="FFFFFF"/>
                    </a:solidFill>
                    <a:latin typeface="Arial"/>
                    <a:ea typeface="Arial"/>
                    <a:cs typeface="Arial"/>
                    <a:sym typeface="Arial"/>
                  </a:rPr>
                  <a:t>10.6M</a:t>
                </a:r>
                <a:endParaRPr/>
              </a:p>
            </p:txBody>
          </p:sp>
          <p:sp>
            <p:nvSpPr>
              <p:cNvPr id="462" name="Google Shape;462;p21"/>
              <p:cNvSpPr txBox="1"/>
              <p:nvPr/>
            </p:nvSpPr>
            <p:spPr>
              <a:xfrm>
                <a:off x="0" y="1442912"/>
                <a:ext cx="8640065" cy="58068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lang="en-US" sz="2600" u="none">
                    <a:solidFill>
                      <a:srgbClr val="FFFFFF"/>
                    </a:solidFill>
                    <a:latin typeface="Arial"/>
                    <a:ea typeface="Arial"/>
                    <a:cs typeface="Arial"/>
                    <a:sym typeface="Arial"/>
                  </a:rPr>
                  <a:t>Serviceable Obtainable Market (SOM)</a:t>
                </a:r>
                <a:endParaRPr/>
              </a:p>
            </p:txBody>
          </p:sp>
        </p:grpSp>
        <p:sp>
          <p:nvSpPr>
            <p:cNvPr id="463" name="Google Shape;463;p21"/>
            <p:cNvSpPr/>
            <p:nvPr/>
          </p:nvSpPr>
          <p:spPr>
            <a:xfrm>
              <a:off x="1028700" y="2472886"/>
              <a:ext cx="2143030" cy="6550913"/>
            </a:xfrm>
            <a:prstGeom prst="rect">
              <a:avLst/>
            </a:prstGeom>
            <a:solidFill>
              <a:srgbClr val="805A26">
                <a:alpha val="2941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p:nvPr/>
          </p:nvSpPr>
          <p:spPr>
            <a:xfrm>
              <a:off x="1028700" y="5092671"/>
              <a:ext cx="2143029" cy="3931128"/>
            </a:xfrm>
            <a:prstGeom prst="rect">
              <a:avLst/>
            </a:prstGeom>
            <a:solidFill>
              <a:srgbClr val="FFFFFF">
                <a:alpha val="2941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
            <p:cNvSpPr/>
            <p:nvPr/>
          </p:nvSpPr>
          <p:spPr>
            <a:xfrm>
              <a:off x="1028700" y="7533611"/>
              <a:ext cx="2143030" cy="1724689"/>
            </a:xfrm>
            <a:prstGeom prst="rect">
              <a:avLst/>
            </a:prstGeom>
            <a:solidFill>
              <a:srgbClr val="FFFFFF">
                <a:alpha val="2941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1"/>
            <p:cNvSpPr txBox="1"/>
            <p:nvPr/>
          </p:nvSpPr>
          <p:spPr>
            <a:xfrm>
              <a:off x="2568310" y="6464031"/>
              <a:ext cx="9143350" cy="449798"/>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lang="en-US" sz="2600">
                  <a:solidFill>
                    <a:srgbClr val="000000"/>
                  </a:solidFill>
                  <a:latin typeface="Arial"/>
                  <a:ea typeface="Arial"/>
                  <a:cs typeface="Arial"/>
                  <a:sym typeface="Arial"/>
                </a:rPr>
                <a:t>Industry in the U.S.</a:t>
              </a:r>
              <a:endParaRPr/>
            </a:p>
          </p:txBody>
        </p:sp>
        <p:sp>
          <p:nvSpPr>
            <p:cNvPr id="467" name="Google Shape;467;p21"/>
            <p:cNvSpPr txBox="1"/>
            <p:nvPr/>
          </p:nvSpPr>
          <p:spPr>
            <a:xfrm>
              <a:off x="2510633" y="7404540"/>
              <a:ext cx="6480048" cy="942946"/>
            </a:xfrm>
            <a:prstGeom prst="rect">
              <a:avLst/>
            </a:prstGeom>
            <a:noFill/>
            <a:ln>
              <a:noFill/>
            </a:ln>
          </p:spPr>
          <p:txBody>
            <a:bodyPr anchorCtr="0" anchor="t" bIns="0" lIns="0" spcFirstLastPara="1" rIns="0" wrap="square" tIns="0">
              <a:noAutofit/>
            </a:bodyPr>
            <a:lstStyle/>
            <a:p>
              <a:pPr indent="0" lvl="0" marL="0" marR="0" rtl="0" algn="l">
                <a:lnSpc>
                  <a:spcPct val="260000"/>
                </a:lnSpc>
                <a:spcBef>
                  <a:spcPts val="0"/>
                </a:spcBef>
                <a:spcAft>
                  <a:spcPts val="0"/>
                </a:spcAft>
                <a:buNone/>
              </a:pPr>
              <a:r>
                <a:rPr lang="en-US" sz="3200" u="none">
                  <a:solidFill>
                    <a:srgbClr val="000000"/>
                  </a:solidFill>
                  <a:latin typeface="Arial"/>
                  <a:ea typeface="Arial"/>
                  <a:cs typeface="Arial"/>
                  <a:sym typeface="Arial"/>
                </a:rPr>
                <a:t>$1.1 Billion</a:t>
              </a:r>
              <a:endParaRPr/>
            </a:p>
          </p:txBody>
        </p:sp>
        <p:sp>
          <p:nvSpPr>
            <p:cNvPr id="468" name="Google Shape;468;p21"/>
            <p:cNvSpPr txBox="1"/>
            <p:nvPr/>
          </p:nvSpPr>
          <p:spPr>
            <a:xfrm>
              <a:off x="2568310" y="8342169"/>
              <a:ext cx="9143350" cy="449798"/>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lang="en-US" sz="2600">
                  <a:solidFill>
                    <a:srgbClr val="000000"/>
                  </a:solidFill>
                  <a:latin typeface="Arial"/>
                  <a:ea typeface="Arial"/>
                  <a:cs typeface="Arial"/>
                  <a:sym typeface="Arial"/>
                </a:rPr>
                <a:t>Industry in Canada</a:t>
              </a:r>
              <a:endParaRPr/>
            </a:p>
          </p:txBody>
        </p:sp>
        <p:sp>
          <p:nvSpPr>
            <p:cNvPr id="469" name="Google Shape;469;p21"/>
            <p:cNvSpPr txBox="1"/>
            <p:nvPr/>
          </p:nvSpPr>
          <p:spPr>
            <a:xfrm>
              <a:off x="2455322" y="5403151"/>
              <a:ext cx="6480049" cy="942946"/>
            </a:xfrm>
            <a:prstGeom prst="rect">
              <a:avLst/>
            </a:prstGeom>
            <a:noFill/>
            <a:ln>
              <a:noFill/>
            </a:ln>
          </p:spPr>
          <p:txBody>
            <a:bodyPr anchorCtr="0" anchor="t" bIns="0" lIns="0" spcFirstLastPara="1" rIns="0" wrap="square" tIns="0">
              <a:noAutofit/>
            </a:bodyPr>
            <a:lstStyle/>
            <a:p>
              <a:pPr indent="0" lvl="0" marL="0" marR="0" rtl="0" algn="l">
                <a:lnSpc>
                  <a:spcPct val="260000"/>
                </a:lnSpc>
                <a:spcBef>
                  <a:spcPts val="0"/>
                </a:spcBef>
                <a:spcAft>
                  <a:spcPts val="0"/>
                </a:spcAft>
                <a:buNone/>
              </a:pPr>
              <a:r>
                <a:rPr lang="en-US" sz="3200" u="none">
                  <a:solidFill>
                    <a:srgbClr val="000000"/>
                  </a:solidFill>
                  <a:latin typeface="Arial"/>
                  <a:ea typeface="Arial"/>
                  <a:cs typeface="Arial"/>
                  <a:sym typeface="Arial"/>
                </a:rPr>
                <a:t>$12.3 Billion</a:t>
              </a:r>
              <a:endParaRPr/>
            </a:p>
          </p:txBody>
        </p:sp>
      </p:grpSp>
      <p:sp>
        <p:nvSpPr>
          <p:cNvPr id="470" name="Google Shape;470;p21"/>
          <p:cNvSpPr txBox="1"/>
          <p:nvPr/>
        </p:nvSpPr>
        <p:spPr>
          <a:xfrm>
            <a:off x="865405" y="9758313"/>
            <a:ext cx="952078" cy="410369"/>
          </a:xfrm>
          <a:prstGeom prst="rect">
            <a:avLst/>
          </a:prstGeom>
          <a:noFill/>
          <a:ln>
            <a:noFill/>
          </a:ln>
        </p:spPr>
        <p:txBody>
          <a:bodyPr anchorCtr="0" anchor="t" bIns="0" lIns="0" spcFirstLastPara="1" rIns="0" wrap="square" tIns="0">
            <a:noAutofit/>
          </a:bodyPr>
          <a:lstStyle/>
          <a:p>
            <a:pPr indent="0" lvl="0" marL="0" marR="0" rtl="0" algn="l">
              <a:lnSpc>
                <a:spcPct val="142016"/>
              </a:lnSpc>
              <a:spcBef>
                <a:spcPts val="0"/>
              </a:spcBef>
              <a:spcAft>
                <a:spcPts val="0"/>
              </a:spcAft>
              <a:buNone/>
            </a:pPr>
            <a:r>
              <a:rPr lang="en-US" sz="2499" u="none">
                <a:solidFill>
                  <a:srgbClr val="000000"/>
                </a:solidFill>
                <a:latin typeface="Arial"/>
                <a:ea typeface="Arial"/>
                <a:cs typeface="Arial"/>
                <a:sym typeface="Arial"/>
              </a:rPr>
              <a:t>08</a:t>
            </a:r>
            <a:endParaRPr/>
          </a:p>
        </p:txBody>
      </p:sp>
      <p:sp>
        <p:nvSpPr>
          <p:cNvPr id="471" name="Google Shape;471;p21"/>
          <p:cNvSpPr txBox="1"/>
          <p:nvPr/>
        </p:nvSpPr>
        <p:spPr>
          <a:xfrm>
            <a:off x="7193992" y="2943299"/>
            <a:ext cx="4570603" cy="1615827"/>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41933"/>
              </a:lnSpc>
              <a:spcBef>
                <a:spcPts val="0"/>
              </a:spcBef>
              <a:spcAft>
                <a:spcPts val="0"/>
              </a:spcAft>
              <a:buNone/>
            </a:pPr>
            <a:r>
              <a:rPr lang="en-US" sz="1500" u="none">
                <a:solidFill>
                  <a:srgbClr val="000000"/>
                </a:solidFill>
                <a:latin typeface="Arial"/>
                <a:ea typeface="Arial"/>
                <a:cs typeface="Arial"/>
                <a:sym typeface="Arial"/>
              </a:rPr>
              <a:t>Leasing unfurnished, privately-owned homes</a:t>
            </a:r>
            <a:endParaRPr/>
          </a:p>
          <a:p>
            <a:pPr indent="0" lvl="0" marL="0" marR="0" rtl="0" algn="l">
              <a:lnSpc>
                <a:spcPct val="141933"/>
              </a:lnSpc>
              <a:spcBef>
                <a:spcPts val="0"/>
              </a:spcBef>
              <a:spcAft>
                <a:spcPts val="0"/>
              </a:spcAft>
              <a:buNone/>
            </a:pPr>
            <a:r>
              <a:rPr lang="en-US" sz="1500" u="none">
                <a:solidFill>
                  <a:srgbClr val="000000"/>
                </a:solidFill>
                <a:latin typeface="Arial"/>
                <a:ea typeface="Arial"/>
                <a:cs typeface="Arial"/>
                <a:sym typeface="Arial"/>
              </a:rPr>
              <a:t>and apartments in high-end neighborhoods,</a:t>
            </a:r>
            <a:endParaRPr/>
          </a:p>
          <a:p>
            <a:pPr indent="0" lvl="0" marL="0" marR="0" rtl="0" algn="l">
              <a:lnSpc>
                <a:spcPct val="141933"/>
              </a:lnSpc>
              <a:spcBef>
                <a:spcPts val="0"/>
              </a:spcBef>
              <a:spcAft>
                <a:spcPts val="0"/>
              </a:spcAft>
              <a:buNone/>
            </a:pPr>
            <a:r>
              <a:rPr lang="en-US" sz="1500" u="none">
                <a:solidFill>
                  <a:srgbClr val="000000"/>
                </a:solidFill>
                <a:latin typeface="Arial"/>
                <a:ea typeface="Arial"/>
                <a:cs typeface="Arial"/>
                <a:sym typeface="Arial"/>
              </a:rPr>
              <a:t>and convert them into ‘expertly appointed, convenient, and full-service luxury accommodations’ for extended stay travelers.</a:t>
            </a:r>
            <a:endParaRPr/>
          </a:p>
        </p:txBody>
      </p:sp>
      <p:sp>
        <p:nvSpPr>
          <p:cNvPr id="472" name="Google Shape;472;p21"/>
          <p:cNvSpPr txBox="1"/>
          <p:nvPr/>
        </p:nvSpPr>
        <p:spPr>
          <a:xfrm>
            <a:off x="769109" y="1866900"/>
            <a:ext cx="2515517" cy="416140"/>
          </a:xfrm>
          <a:prstGeom prst="rect">
            <a:avLst/>
          </a:prstGeom>
          <a:noFill/>
          <a:ln>
            <a:noFill/>
          </a:ln>
        </p:spPr>
        <p:txBody>
          <a:bodyPr anchorCtr="0" anchor="t" bIns="0" lIns="0" spcFirstLastPara="1" rIns="0" wrap="square" tIns="0">
            <a:noAutofit/>
          </a:bodyPr>
          <a:lstStyle/>
          <a:p>
            <a:pPr indent="0" lvl="0" marL="0" marR="0" rtl="0" algn="l">
              <a:lnSpc>
                <a:spcPct val="78000"/>
              </a:lnSpc>
              <a:spcBef>
                <a:spcPts val="0"/>
              </a:spcBef>
              <a:spcAft>
                <a:spcPts val="0"/>
              </a:spcAft>
              <a:buNone/>
            </a:pPr>
            <a:r>
              <a:rPr lang="en-US" sz="4000" cap="small">
                <a:solidFill>
                  <a:schemeClr val="dk1"/>
                </a:solidFill>
                <a:latin typeface="Arial"/>
                <a:ea typeface="Arial"/>
                <a:cs typeface="Arial"/>
                <a:sym typeface="Arial"/>
              </a:rPr>
              <a:t>SIZE</a:t>
            </a:r>
            <a:endParaRPr/>
          </a:p>
        </p:txBody>
      </p:sp>
      <p:sp>
        <p:nvSpPr>
          <p:cNvPr id="473" name="Google Shape;473;p21"/>
          <p:cNvSpPr txBox="1"/>
          <p:nvPr/>
        </p:nvSpPr>
        <p:spPr>
          <a:xfrm>
            <a:off x="6876536" y="6023979"/>
            <a:ext cx="5138526" cy="368947"/>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2400">
                <a:solidFill>
                  <a:srgbClr val="000000"/>
                </a:solidFill>
                <a:latin typeface="Arial"/>
                <a:ea typeface="Arial"/>
                <a:cs typeface="Arial"/>
                <a:sym typeface="Arial"/>
              </a:rPr>
              <a:t>Home Away From Home Experience</a:t>
            </a:r>
            <a:endParaRPr/>
          </a:p>
        </p:txBody>
      </p:sp>
      <p:sp>
        <p:nvSpPr>
          <p:cNvPr id="474" name="Google Shape;474;p21"/>
          <p:cNvSpPr txBox="1"/>
          <p:nvPr/>
        </p:nvSpPr>
        <p:spPr>
          <a:xfrm>
            <a:off x="6876792" y="6586513"/>
            <a:ext cx="5965560" cy="1596390"/>
          </a:xfrm>
          <a:prstGeom prst="rect">
            <a:avLst/>
          </a:prstGeom>
          <a:noFill/>
          <a:ln>
            <a:noFill/>
          </a:ln>
        </p:spPr>
        <p:txBody>
          <a:bodyPr anchorCtr="0" anchor="t" bIns="0" lIns="0" spcFirstLastPara="1" rIns="0" wrap="square" tIns="0">
            <a:noAutofit/>
          </a:bodyPr>
          <a:lstStyle/>
          <a:p>
            <a:pPr indent="-285750" lvl="1" marL="447675" marR="0" rtl="0" algn="l">
              <a:lnSpc>
                <a:spcPct val="141933"/>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YV Circle is offering an experience that leisure or</a:t>
            </a:r>
            <a:endParaRPr/>
          </a:p>
          <a:p>
            <a:pPr indent="0" lvl="0" marL="0" marR="0" rtl="0" algn="l">
              <a:lnSpc>
                <a:spcPct val="141933"/>
              </a:lnSpc>
              <a:spcBef>
                <a:spcPts val="0"/>
              </a:spcBef>
              <a:spcAft>
                <a:spcPts val="0"/>
              </a:spcAft>
              <a:buNone/>
            </a:pPr>
            <a:r>
              <a:rPr lang="en-US" sz="1500" u="none">
                <a:solidFill>
                  <a:srgbClr val="000000"/>
                </a:solidFill>
                <a:latin typeface="Arial"/>
                <a:ea typeface="Arial"/>
                <a:cs typeface="Arial"/>
                <a:sym typeface="Arial"/>
              </a:rPr>
              <a:t>           business travelers are looking for</a:t>
            </a:r>
            <a:endParaRPr/>
          </a:p>
          <a:p>
            <a:pPr indent="-285750" lvl="1" marL="447675" marR="0" rtl="0" algn="l">
              <a:lnSpc>
                <a:spcPct val="141933"/>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The company leases directly from their owners, who</a:t>
            </a:r>
            <a:endParaRPr/>
          </a:p>
          <a:p>
            <a:pPr indent="0" lvl="1" marL="161925" marR="0" rtl="0" algn="l">
              <a:lnSpc>
                <a:spcPct val="141933"/>
              </a:lnSpc>
              <a:spcBef>
                <a:spcPts val="0"/>
              </a:spcBef>
              <a:spcAft>
                <a:spcPts val="0"/>
              </a:spcAft>
              <a:buNone/>
            </a:pPr>
            <a:r>
              <a:rPr b="0" i="0" lang="en-US" sz="1500" u="none" cap="none" strike="noStrike">
                <a:solidFill>
                  <a:srgbClr val="000000"/>
                </a:solidFill>
                <a:latin typeface="Arial"/>
                <a:ea typeface="Arial"/>
                <a:cs typeface="Arial"/>
                <a:sym typeface="Arial"/>
              </a:rPr>
              <a:t>       are individuals rather than corporations.</a:t>
            </a:r>
            <a:endParaRPr/>
          </a:p>
          <a:p>
            <a:pPr indent="-285750" lvl="1" marL="447675" marR="0" rtl="0" algn="l">
              <a:lnSpc>
                <a:spcPct val="141933"/>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This means that travelers are more integrated into </a:t>
            </a:r>
            <a:endParaRPr/>
          </a:p>
          <a:p>
            <a:pPr indent="0" lvl="0" marL="0" marR="0" rtl="0" algn="l">
              <a:lnSpc>
                <a:spcPct val="141933"/>
              </a:lnSpc>
              <a:spcBef>
                <a:spcPts val="0"/>
              </a:spcBef>
              <a:spcAft>
                <a:spcPts val="0"/>
              </a:spcAft>
              <a:buNone/>
            </a:pPr>
            <a:r>
              <a:rPr lang="en-US" sz="1500" u="none">
                <a:solidFill>
                  <a:srgbClr val="000000"/>
                </a:solidFill>
                <a:latin typeface="Arial"/>
                <a:ea typeface="Arial"/>
                <a:cs typeface="Arial"/>
                <a:sym typeface="Arial"/>
              </a:rPr>
              <a:t>           the local community</a:t>
            </a:r>
            <a:endParaRPr/>
          </a:p>
        </p:txBody>
      </p:sp>
      <p:sp>
        <p:nvSpPr>
          <p:cNvPr id="475" name="Google Shape;475;p21"/>
          <p:cNvSpPr txBox="1"/>
          <p:nvPr/>
        </p:nvSpPr>
        <p:spPr>
          <a:xfrm>
            <a:off x="7193398" y="2717153"/>
            <a:ext cx="5138527" cy="368947"/>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2400">
                <a:solidFill>
                  <a:srgbClr val="000000"/>
                </a:solidFill>
                <a:latin typeface="Arial"/>
                <a:ea typeface="Arial"/>
                <a:cs typeface="Arial"/>
                <a:sym typeface="Arial"/>
              </a:rPr>
              <a:t>Luxury Accommodations</a:t>
            </a:r>
            <a:endParaRPr/>
          </a:p>
        </p:txBody>
      </p:sp>
      <p:sp>
        <p:nvSpPr>
          <p:cNvPr id="476" name="Google Shape;476;p21"/>
          <p:cNvSpPr txBox="1"/>
          <p:nvPr/>
        </p:nvSpPr>
        <p:spPr>
          <a:xfrm>
            <a:off x="5686220" y="1909060"/>
            <a:ext cx="6419011" cy="416140"/>
          </a:xfrm>
          <a:prstGeom prst="rect">
            <a:avLst/>
          </a:prstGeom>
          <a:noFill/>
          <a:ln>
            <a:noFill/>
          </a:ln>
        </p:spPr>
        <p:txBody>
          <a:bodyPr anchorCtr="0" anchor="t" bIns="0" lIns="0" spcFirstLastPara="1" rIns="0" wrap="square" tIns="0">
            <a:noAutofit/>
          </a:bodyPr>
          <a:lstStyle/>
          <a:p>
            <a:pPr indent="0" lvl="0" marL="0" marR="0" rtl="0" algn="l">
              <a:lnSpc>
                <a:spcPct val="78000"/>
              </a:lnSpc>
              <a:spcBef>
                <a:spcPts val="0"/>
              </a:spcBef>
              <a:spcAft>
                <a:spcPts val="0"/>
              </a:spcAft>
              <a:buNone/>
            </a:pPr>
            <a:r>
              <a:rPr lang="en-US" sz="4000" cap="small">
                <a:solidFill>
                  <a:schemeClr val="dk1"/>
                </a:solidFill>
                <a:latin typeface="Arial"/>
                <a:ea typeface="Arial"/>
                <a:cs typeface="Arial"/>
                <a:sym typeface="Arial"/>
              </a:rPr>
              <a:t>HIGH END TRAVELER</a:t>
            </a:r>
            <a:endParaRPr/>
          </a:p>
        </p:txBody>
      </p:sp>
      <p:sp>
        <p:nvSpPr>
          <p:cNvPr id="477" name="Google Shape;477;p21"/>
          <p:cNvSpPr txBox="1"/>
          <p:nvPr/>
        </p:nvSpPr>
        <p:spPr>
          <a:xfrm>
            <a:off x="12472932" y="1851996"/>
            <a:ext cx="3337186" cy="416140"/>
          </a:xfrm>
          <a:prstGeom prst="rect">
            <a:avLst/>
          </a:prstGeom>
          <a:noFill/>
          <a:ln>
            <a:noFill/>
          </a:ln>
        </p:spPr>
        <p:txBody>
          <a:bodyPr anchorCtr="0" anchor="t" bIns="0" lIns="0" spcFirstLastPara="1" rIns="0" wrap="square" tIns="0">
            <a:noAutofit/>
          </a:bodyPr>
          <a:lstStyle/>
          <a:p>
            <a:pPr indent="0" lvl="0" marL="0" marR="0" rtl="0" algn="l">
              <a:lnSpc>
                <a:spcPct val="78000"/>
              </a:lnSpc>
              <a:spcBef>
                <a:spcPts val="0"/>
              </a:spcBef>
              <a:spcAft>
                <a:spcPts val="0"/>
              </a:spcAft>
              <a:buNone/>
            </a:pPr>
            <a:r>
              <a:rPr lang="en-US" sz="4000" cap="small">
                <a:solidFill>
                  <a:schemeClr val="dk1"/>
                </a:solidFill>
                <a:latin typeface="Arial"/>
                <a:ea typeface="Arial"/>
                <a:cs typeface="Arial"/>
                <a:sym typeface="Arial"/>
              </a:rPr>
              <a:t>FOCUS</a:t>
            </a:r>
            <a:endParaRPr/>
          </a:p>
        </p:txBody>
      </p:sp>
      <p:sp>
        <p:nvSpPr>
          <p:cNvPr id="478" name="Google Shape;478;p21"/>
          <p:cNvSpPr txBox="1"/>
          <p:nvPr/>
        </p:nvSpPr>
        <p:spPr>
          <a:xfrm>
            <a:off x="13887966" y="2763569"/>
            <a:ext cx="4497488" cy="1885131"/>
          </a:xfrm>
          <a:prstGeom prst="rect">
            <a:avLst/>
          </a:prstGeom>
          <a:noFill/>
          <a:ln>
            <a:noFill/>
          </a:ln>
        </p:spPr>
        <p:txBody>
          <a:bodyPr anchorCtr="0" anchor="t" bIns="0" lIns="0" spcFirstLastPara="1" rIns="0" wrap="square" tIns="0">
            <a:noAutofit/>
          </a:bodyPr>
          <a:lstStyle/>
          <a:p>
            <a:pPr indent="0" lvl="0" marL="0" marR="0" rtl="0" algn="l">
              <a:lnSpc>
                <a:spcPct val="118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a:p>
            <a:pPr indent="-285750" lvl="0" marL="285750" marR="0" rtl="0" algn="l">
              <a:lnSpc>
                <a:spcPct val="141933"/>
              </a:lnSpc>
              <a:spcBef>
                <a:spcPts val="0"/>
              </a:spcBef>
              <a:spcAft>
                <a:spcPts val="0"/>
              </a:spcAft>
              <a:buClr>
                <a:srgbClr val="000000"/>
              </a:buClr>
              <a:buSzPts val="1500"/>
              <a:buFont typeface="Arial"/>
              <a:buChar char="•"/>
            </a:pPr>
            <a:r>
              <a:rPr lang="en-US" sz="1500">
                <a:solidFill>
                  <a:srgbClr val="000000"/>
                </a:solidFill>
                <a:latin typeface="Arial"/>
                <a:ea typeface="Arial"/>
                <a:cs typeface="Arial"/>
                <a:sym typeface="Arial"/>
              </a:rPr>
              <a:t>Luxury Accommodations and services</a:t>
            </a:r>
            <a:endParaRPr/>
          </a:p>
          <a:p>
            <a:pPr indent="-285750" lvl="0" marL="285750" marR="0" rtl="0" algn="l">
              <a:lnSpc>
                <a:spcPct val="141933"/>
              </a:lnSpc>
              <a:spcBef>
                <a:spcPts val="0"/>
              </a:spcBef>
              <a:spcAft>
                <a:spcPts val="0"/>
              </a:spcAft>
              <a:buClr>
                <a:srgbClr val="000000"/>
              </a:buClr>
              <a:buSzPts val="1500"/>
              <a:buFont typeface="Arial"/>
              <a:buChar char="•"/>
            </a:pPr>
            <a:r>
              <a:rPr lang="en-US" sz="1500" u="none">
                <a:solidFill>
                  <a:srgbClr val="000000"/>
                </a:solidFill>
                <a:latin typeface="Arial"/>
                <a:ea typeface="Arial"/>
                <a:cs typeface="Arial"/>
                <a:sym typeface="Arial"/>
              </a:rPr>
              <a:t>Luxury Retail</a:t>
            </a:r>
            <a:endParaRPr/>
          </a:p>
          <a:p>
            <a:pPr indent="-285750" lvl="0" marL="285750" marR="0" rtl="0" algn="l">
              <a:lnSpc>
                <a:spcPct val="141933"/>
              </a:lnSpc>
              <a:spcBef>
                <a:spcPts val="0"/>
              </a:spcBef>
              <a:spcAft>
                <a:spcPts val="0"/>
              </a:spcAft>
              <a:buClr>
                <a:srgbClr val="000000"/>
              </a:buClr>
              <a:buSzPts val="1500"/>
              <a:buFont typeface="Arial"/>
              <a:buChar char="•"/>
            </a:pPr>
            <a:r>
              <a:rPr lang="en-US" sz="1500">
                <a:solidFill>
                  <a:srgbClr val="000000"/>
                </a:solidFill>
                <a:latin typeface="Arial"/>
                <a:ea typeface="Arial"/>
                <a:cs typeface="Arial"/>
                <a:sym typeface="Arial"/>
              </a:rPr>
              <a:t>Luxury Entertainment</a:t>
            </a:r>
            <a:endParaRPr/>
          </a:p>
          <a:p>
            <a:pPr indent="-285750" lvl="0" marL="285750" marR="0" rtl="0" algn="l">
              <a:lnSpc>
                <a:spcPct val="141933"/>
              </a:lnSpc>
              <a:spcBef>
                <a:spcPts val="0"/>
              </a:spcBef>
              <a:spcAft>
                <a:spcPts val="0"/>
              </a:spcAft>
              <a:buClr>
                <a:srgbClr val="000000"/>
              </a:buClr>
              <a:buSzPts val="1500"/>
              <a:buFont typeface="Arial"/>
              <a:buChar char="•"/>
            </a:pPr>
            <a:r>
              <a:rPr lang="en-US" sz="1500" u="none">
                <a:solidFill>
                  <a:srgbClr val="000000"/>
                </a:solidFill>
                <a:latin typeface="Arial"/>
                <a:ea typeface="Arial"/>
                <a:cs typeface="Arial"/>
                <a:sym typeface="Arial"/>
              </a:rPr>
              <a:t>World class museums and art galleries</a:t>
            </a:r>
            <a:endParaRPr/>
          </a:p>
          <a:p>
            <a:pPr indent="0" lvl="0" marL="0" marR="0" rtl="0" algn="l">
              <a:lnSpc>
                <a:spcPct val="141933"/>
              </a:lnSpc>
              <a:spcBef>
                <a:spcPts val="0"/>
              </a:spcBef>
              <a:spcAft>
                <a:spcPts val="0"/>
              </a:spcAft>
              <a:buNone/>
            </a:pPr>
            <a:r>
              <a:t/>
            </a:r>
            <a:endParaRPr sz="1500" u="none">
              <a:solidFill>
                <a:srgbClr val="000000"/>
              </a:solidFill>
              <a:latin typeface="Arial"/>
              <a:ea typeface="Arial"/>
              <a:cs typeface="Arial"/>
              <a:sym typeface="Arial"/>
            </a:endParaRPr>
          </a:p>
        </p:txBody>
      </p:sp>
      <p:sp>
        <p:nvSpPr>
          <p:cNvPr id="479" name="Google Shape;479;p21"/>
          <p:cNvSpPr txBox="1"/>
          <p:nvPr/>
        </p:nvSpPr>
        <p:spPr>
          <a:xfrm>
            <a:off x="12143376" y="2706775"/>
            <a:ext cx="5675316" cy="368947"/>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Yorkville, Toronto</a:t>
            </a:r>
            <a:endParaRPr/>
          </a:p>
        </p:txBody>
      </p:sp>
      <p:sp>
        <p:nvSpPr>
          <p:cNvPr id="480" name="Google Shape;480;p21"/>
          <p:cNvSpPr txBox="1"/>
          <p:nvPr/>
        </p:nvSpPr>
        <p:spPr>
          <a:xfrm>
            <a:off x="13880902" y="6007544"/>
            <a:ext cx="5675316" cy="1949252"/>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lang="en-US" sz="2400">
                <a:solidFill>
                  <a:srgbClr val="000000"/>
                </a:solidFill>
                <a:latin typeface="Arial"/>
                <a:ea typeface="Arial"/>
                <a:cs typeface="Arial"/>
                <a:sym typeface="Arial"/>
              </a:rPr>
              <a:t>Duplicate this model in</a:t>
            </a:r>
            <a:endParaRPr/>
          </a:p>
          <a:p>
            <a:pPr indent="0" lvl="0" marL="0" marR="0" rtl="0" algn="l">
              <a:lnSpc>
                <a:spcPct val="130000"/>
              </a:lnSpc>
              <a:spcBef>
                <a:spcPts val="0"/>
              </a:spcBef>
              <a:spcAft>
                <a:spcPts val="0"/>
              </a:spcAft>
              <a:buNone/>
            </a:pPr>
            <a:r>
              <a:rPr lang="en-US" sz="2400">
                <a:solidFill>
                  <a:srgbClr val="000000"/>
                </a:solidFill>
                <a:latin typeface="Arial"/>
                <a:ea typeface="Arial"/>
                <a:cs typeface="Arial"/>
                <a:sym typeface="Arial"/>
              </a:rPr>
              <a:t>other locations</a:t>
            </a:r>
            <a:endParaRPr/>
          </a:p>
          <a:p>
            <a:pPr indent="-342900" lvl="0" marL="342900" marR="0" rtl="0" algn="l">
              <a:lnSpc>
                <a:spcPct val="173333"/>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Montreal</a:t>
            </a:r>
            <a:endParaRPr/>
          </a:p>
          <a:p>
            <a:pPr indent="-342900" lvl="0" marL="342900" marR="0" rtl="0" algn="l">
              <a:lnSpc>
                <a:spcPct val="173333"/>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New York</a:t>
            </a:r>
            <a:endParaRPr/>
          </a:p>
          <a:p>
            <a:pPr indent="-342900" lvl="0" marL="342900" marR="0" rtl="0" algn="l">
              <a:lnSpc>
                <a:spcPct val="173333"/>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San Francisco</a:t>
            </a:r>
            <a:endParaRPr/>
          </a:p>
        </p:txBody>
      </p:sp>
      <p:sp>
        <p:nvSpPr>
          <p:cNvPr id="481" name="Google Shape;481;p21"/>
          <p:cNvSpPr/>
          <p:nvPr/>
        </p:nvSpPr>
        <p:spPr>
          <a:xfrm>
            <a:off x="5704039" y="2413266"/>
            <a:ext cx="1024312" cy="5907436"/>
          </a:xfrm>
          <a:prstGeom prst="rect">
            <a:avLst/>
          </a:prstGeom>
          <a:solidFill>
            <a:srgbClr val="805A26">
              <a:alpha val="2941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21"/>
          <p:cNvSpPr/>
          <p:nvPr/>
        </p:nvSpPr>
        <p:spPr>
          <a:xfrm>
            <a:off x="12521316" y="2408031"/>
            <a:ext cx="1024312" cy="5907436"/>
          </a:xfrm>
          <a:prstGeom prst="rect">
            <a:avLst/>
          </a:prstGeom>
          <a:solidFill>
            <a:srgbClr val="805A26">
              <a:alpha val="2941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3" name="Google Shape;483;p21"/>
          <p:cNvPicPr preferRelativeResize="0"/>
          <p:nvPr/>
        </p:nvPicPr>
        <p:blipFill rotWithShape="1">
          <a:blip r:embed="rId3">
            <a:alphaModFix/>
          </a:blip>
          <a:srcRect b="0" l="0" r="0" t="0"/>
          <a:stretch/>
        </p:blipFill>
        <p:spPr>
          <a:xfrm>
            <a:off x="17055755" y="9258300"/>
            <a:ext cx="923553" cy="923553"/>
          </a:xfrm>
          <a:prstGeom prst="rect">
            <a:avLst/>
          </a:prstGeom>
          <a:noFill/>
          <a:ln>
            <a:noFill/>
          </a:ln>
        </p:spPr>
      </p:pic>
      <p:grpSp>
        <p:nvGrpSpPr>
          <p:cNvPr id="484" name="Google Shape;484;p21"/>
          <p:cNvGrpSpPr/>
          <p:nvPr/>
        </p:nvGrpSpPr>
        <p:grpSpPr>
          <a:xfrm>
            <a:off x="5775933" y="5786403"/>
            <a:ext cx="857383" cy="891093"/>
            <a:chOff x="10139420" y="4702389"/>
            <a:chExt cx="2330385" cy="2340830"/>
          </a:xfrm>
        </p:grpSpPr>
        <p:sp>
          <p:nvSpPr>
            <p:cNvPr id="485" name="Google Shape;485;p21"/>
            <p:cNvSpPr/>
            <p:nvPr/>
          </p:nvSpPr>
          <p:spPr>
            <a:xfrm>
              <a:off x="10139420" y="4702389"/>
              <a:ext cx="2330385" cy="234083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8C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10194368" y="4757585"/>
              <a:ext cx="2220485" cy="223043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7" name="Google Shape;487;p21"/>
            <p:cNvPicPr preferRelativeResize="0"/>
            <p:nvPr/>
          </p:nvPicPr>
          <p:blipFill rotWithShape="1">
            <a:blip r:embed="rId4">
              <a:alphaModFix/>
            </a:blip>
            <a:srcRect b="0" l="0" r="0" t="0"/>
            <a:stretch/>
          </p:blipFill>
          <p:spPr>
            <a:xfrm>
              <a:off x="10612070" y="5143500"/>
              <a:ext cx="1385084" cy="1309534"/>
            </a:xfrm>
            <a:prstGeom prst="rect">
              <a:avLst/>
            </a:prstGeom>
            <a:noFill/>
            <a:ln>
              <a:noFill/>
            </a:ln>
          </p:spPr>
        </p:pic>
        <p:pic>
          <p:nvPicPr>
            <p:cNvPr id="488" name="Google Shape;488;p21"/>
            <p:cNvPicPr preferRelativeResize="0"/>
            <p:nvPr/>
          </p:nvPicPr>
          <p:blipFill rotWithShape="1">
            <a:blip r:embed="rId5">
              <a:alphaModFix/>
            </a:blip>
            <a:srcRect b="0" l="0" r="0" t="0"/>
            <a:stretch/>
          </p:blipFill>
          <p:spPr>
            <a:xfrm>
              <a:off x="11600683" y="6134683"/>
              <a:ext cx="412902" cy="373676"/>
            </a:xfrm>
            <a:prstGeom prst="rect">
              <a:avLst/>
            </a:prstGeom>
            <a:noFill/>
            <a:ln>
              <a:noFill/>
            </a:ln>
          </p:spPr>
        </p:pic>
      </p:grpSp>
      <p:grpSp>
        <p:nvGrpSpPr>
          <p:cNvPr id="489" name="Google Shape;489;p21"/>
          <p:cNvGrpSpPr/>
          <p:nvPr/>
        </p:nvGrpSpPr>
        <p:grpSpPr>
          <a:xfrm>
            <a:off x="5772677" y="2954708"/>
            <a:ext cx="930629" cy="784963"/>
            <a:chOff x="5175881" y="1855304"/>
            <a:chExt cx="1845572" cy="2022993"/>
          </a:xfrm>
        </p:grpSpPr>
        <p:pic>
          <p:nvPicPr>
            <p:cNvPr id="490" name="Google Shape;490;p21"/>
            <p:cNvPicPr preferRelativeResize="0"/>
            <p:nvPr/>
          </p:nvPicPr>
          <p:blipFill rotWithShape="1">
            <a:blip r:embed="rId6">
              <a:alphaModFix/>
            </a:blip>
            <a:srcRect b="0" l="0" r="0" t="0"/>
            <a:stretch/>
          </p:blipFill>
          <p:spPr>
            <a:xfrm rot="10800000">
              <a:off x="5385843" y="3285549"/>
              <a:ext cx="685977" cy="592748"/>
            </a:xfrm>
            <a:prstGeom prst="rect">
              <a:avLst/>
            </a:prstGeom>
            <a:noFill/>
            <a:ln>
              <a:noFill/>
            </a:ln>
          </p:spPr>
        </p:pic>
        <p:pic>
          <p:nvPicPr>
            <p:cNvPr id="491" name="Google Shape;491;p21"/>
            <p:cNvPicPr preferRelativeResize="0"/>
            <p:nvPr/>
          </p:nvPicPr>
          <p:blipFill rotWithShape="1">
            <a:blip r:embed="rId6">
              <a:alphaModFix/>
            </a:blip>
            <a:srcRect b="0" l="0" r="0" t="0"/>
            <a:stretch/>
          </p:blipFill>
          <p:spPr>
            <a:xfrm rot="10800000">
              <a:off x="6225382" y="3156419"/>
              <a:ext cx="685977" cy="592748"/>
            </a:xfrm>
            <a:prstGeom prst="rect">
              <a:avLst/>
            </a:prstGeom>
            <a:noFill/>
            <a:ln>
              <a:noFill/>
            </a:ln>
          </p:spPr>
        </p:pic>
        <p:pic>
          <p:nvPicPr>
            <p:cNvPr id="492" name="Google Shape;492;p21"/>
            <p:cNvPicPr preferRelativeResize="0"/>
            <p:nvPr/>
          </p:nvPicPr>
          <p:blipFill rotWithShape="1">
            <a:blip r:embed="rId6">
              <a:alphaModFix/>
            </a:blip>
            <a:srcRect b="0" l="0" r="0" t="0"/>
            <a:stretch/>
          </p:blipFill>
          <p:spPr>
            <a:xfrm rot="10800000">
              <a:off x="5175881" y="2488784"/>
              <a:ext cx="685977" cy="592748"/>
            </a:xfrm>
            <a:prstGeom prst="rect">
              <a:avLst/>
            </a:prstGeom>
            <a:noFill/>
            <a:ln>
              <a:noFill/>
            </a:ln>
          </p:spPr>
        </p:pic>
        <p:pic>
          <p:nvPicPr>
            <p:cNvPr id="493" name="Google Shape;493;p21"/>
            <p:cNvPicPr preferRelativeResize="0"/>
            <p:nvPr/>
          </p:nvPicPr>
          <p:blipFill rotWithShape="1">
            <a:blip r:embed="rId6">
              <a:alphaModFix/>
            </a:blip>
            <a:srcRect b="0" l="0" r="0" t="0"/>
            <a:stretch/>
          </p:blipFill>
          <p:spPr>
            <a:xfrm rot="10800000">
              <a:off x="5702387" y="1855304"/>
              <a:ext cx="685977" cy="592748"/>
            </a:xfrm>
            <a:prstGeom prst="rect">
              <a:avLst/>
            </a:prstGeom>
            <a:noFill/>
            <a:ln>
              <a:noFill/>
            </a:ln>
          </p:spPr>
        </p:pic>
        <p:pic>
          <p:nvPicPr>
            <p:cNvPr id="494" name="Google Shape;494;p21"/>
            <p:cNvPicPr preferRelativeResize="0"/>
            <p:nvPr/>
          </p:nvPicPr>
          <p:blipFill rotWithShape="1">
            <a:blip r:embed="rId6">
              <a:alphaModFix/>
            </a:blip>
            <a:srcRect b="0" l="0" r="0" t="0"/>
            <a:stretch/>
          </p:blipFill>
          <p:spPr>
            <a:xfrm rot="10800000">
              <a:off x="6335475" y="2337231"/>
              <a:ext cx="685977" cy="592748"/>
            </a:xfrm>
            <a:prstGeom prst="rect">
              <a:avLst/>
            </a:prstGeom>
            <a:noFill/>
            <a:ln>
              <a:noFill/>
            </a:ln>
          </p:spPr>
        </p:pic>
      </p:grpSp>
      <p:sp>
        <p:nvSpPr>
          <p:cNvPr id="495" name="Google Shape;495;p21"/>
          <p:cNvSpPr/>
          <p:nvPr/>
        </p:nvSpPr>
        <p:spPr>
          <a:xfrm>
            <a:off x="16694791" y="915164"/>
            <a:ext cx="1593209" cy="206439"/>
          </a:xfrm>
          <a:prstGeom prst="rect">
            <a:avLst/>
          </a:prstGeom>
          <a:solidFill>
            <a:srgbClr val="C7B1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12780473" y="2714955"/>
            <a:ext cx="554527" cy="63852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497" name="Google Shape;497;p21"/>
          <p:cNvSpPr/>
          <p:nvPr/>
        </p:nvSpPr>
        <p:spPr>
          <a:xfrm rot="10800000">
            <a:off x="12873418" y="5953336"/>
            <a:ext cx="320105" cy="520850"/>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